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03" autoAdjust="0"/>
  </p:normalViewPr>
  <p:slideViewPr>
    <p:cSldViewPr>
      <p:cViewPr>
        <p:scale>
          <a:sx n="75" d="100"/>
          <a:sy n="75" d="100"/>
        </p:scale>
        <p:origin x="-1962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E5A07-34AE-4697-84A9-09694470AC64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D311B-8262-4FE0-A8E0-3CB526EB7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5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effectLst/>
                <a:latin typeface="+mn-lt"/>
                <a:ea typeface="Calibri"/>
                <a:cs typeface="Times New Roman"/>
              </a:rPr>
              <a:t>Thanks for coming. So pleased to see so many of you, and from such varied backgrounds.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effectLst/>
                <a:latin typeface="+mn-lt"/>
                <a:ea typeface="Calibri"/>
                <a:cs typeface="Times New Roman"/>
              </a:rPr>
              <a:t>9 CGTs represented today and 6 councils…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effectLst/>
                <a:latin typeface="+mn-lt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effectLst/>
                <a:latin typeface="+mn-lt"/>
                <a:ea typeface="Calibri"/>
                <a:cs typeface="Times New Roman"/>
              </a:rPr>
              <a:t>With my </a:t>
            </a:r>
            <a:r>
              <a:rPr lang="en-GB" sz="1200" dirty="0" err="1" smtClean="0">
                <a:effectLst/>
                <a:latin typeface="+mn-lt"/>
                <a:ea typeface="Calibri"/>
                <a:cs typeface="Times New Roman"/>
              </a:rPr>
              <a:t>Notts</a:t>
            </a:r>
            <a:r>
              <a:rPr lang="en-GB" sz="1200" dirty="0" smtClean="0">
                <a:effectLst/>
                <a:latin typeface="+mn-lt"/>
                <a:ea typeface="Calibri"/>
                <a:cs typeface="Times New Roman"/>
              </a:rPr>
              <a:t> GT hat on, I’m pleased to see people here from all five E </a:t>
            </a:r>
            <a:r>
              <a:rPr lang="en-GB" sz="1200" dirty="0" err="1" smtClean="0">
                <a:effectLst/>
                <a:latin typeface="+mn-lt"/>
                <a:ea typeface="Calibri"/>
                <a:cs typeface="Times New Roman"/>
              </a:rPr>
              <a:t>Mids</a:t>
            </a:r>
            <a:r>
              <a:rPr lang="en-GB" sz="1200" dirty="0" smtClean="0">
                <a:effectLst/>
                <a:latin typeface="+mn-lt"/>
                <a:ea typeface="Calibri"/>
                <a:cs typeface="Times New Roman"/>
              </a:rPr>
              <a:t> counties, as we’re starting to organise a joint research and recording project for the region. After this day, perhaps you’ll feel inspired to volunteer!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effectLst/>
                <a:latin typeface="+mn-lt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effectLst/>
                <a:latin typeface="+mn-lt"/>
                <a:ea typeface="Calibri"/>
                <a:cs typeface="Times New Roman"/>
              </a:rPr>
              <a:t>I know it’s always a special effort to get out to rural landscapes like this, but I’m sure you’ll agree it is well worth the effort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effectLst/>
                <a:latin typeface="+mn-lt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effectLst/>
                <a:latin typeface="+mn-lt"/>
                <a:ea typeface="Calibri"/>
                <a:cs typeface="Times New Roman"/>
              </a:rPr>
              <a:t>Thanks to George Buchanan and his team for looking after us today.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effectLst/>
                <a:latin typeface="+mn-lt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effectLst/>
                <a:latin typeface="+mn-lt"/>
                <a:ea typeface="Calibri"/>
                <a:cs typeface="Times New Roman"/>
              </a:rPr>
              <a:t>Housekeeping – loos, fire, shoes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>
                <a:effectLst/>
                <a:latin typeface="+mn-lt"/>
                <a:ea typeface="Calibri"/>
                <a:cs typeface="Times New Roman"/>
              </a:rPr>
              <a:t>Location of lunch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D311B-8262-4FE0-A8E0-3CB526EB7E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62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GB" dirty="0" smtClean="0"/>
              <a:t>You are here because</a:t>
            </a:r>
            <a:r>
              <a:rPr lang="en-GB" baseline="0" dirty="0" smtClean="0"/>
              <a:t> you have an interest in research </a:t>
            </a:r>
            <a:endParaRPr lang="en-GB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GB" dirty="0" smtClean="0"/>
              <a:t>To celebrate the fantastic research work already being done by CGTs across the country.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dirty="0" smtClean="0"/>
              <a:t>Much of this published in books / leaflets BUT it is when this research, particularly the understanding of significance, is linked to the planning system, that it becomes</a:t>
            </a:r>
            <a:r>
              <a:rPr lang="en-GB" baseline="0" dirty="0" smtClean="0"/>
              <a:t> invaluable.</a:t>
            </a:r>
            <a:endParaRPr lang="en-GB" dirty="0" smtClean="0"/>
          </a:p>
          <a:p>
            <a:pPr lvl="0"/>
            <a:r>
              <a:rPr lang="en-GB" dirty="0" smtClean="0"/>
              <a:t>to describe the key ways in which you can link your research to the planning system, thereby giving it a massive conservation role, particularly in the protection of undesignated historic landscapes.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dirty="0" smtClean="0"/>
              <a:t>encourage you to keep going or inspire you to get started!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D311B-8262-4FE0-A8E0-3CB526EB7E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79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D311B-8262-4FE0-A8E0-3CB526EB7E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4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Erika, HE’s Heritage at Risk Landscape Architect, East Midlands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D311B-8262-4FE0-A8E0-3CB526EB7E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6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88E-089F-4FA3-8601-D393FD04DE80}" type="datetime1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 Landscape Project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BA54-BE95-474A-A2D1-C208E8D2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376C-A24C-4F02-A8A3-63847DF1167C}" type="datetime1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 Landscape Project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BA54-BE95-474A-A2D1-C208E8D2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8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AB4F-675E-4271-AFF7-751CD7E12861}" type="datetime1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 Landscape Project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BA54-BE95-474A-A2D1-C208E8D2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0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27A2-28B4-4060-9C8A-D01DF123472C}" type="datetime1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 Landscape Project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BA54-BE95-474A-A2D1-C208E8D2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9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D149-B748-4AAC-9F59-4163B4BA9A12}" type="datetime1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 Landscape Project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BA54-BE95-474A-A2D1-C208E8D2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09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6F30-75C9-49C4-AE98-1D951B309BC9}" type="datetime1">
              <a:rPr lang="en-GB" smtClean="0"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 Landscape Project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BA54-BE95-474A-A2D1-C208E8D2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0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B8C6-F2B2-448E-B7DE-DAE5C947F091}" type="datetime1">
              <a:rPr lang="en-GB" smtClean="0"/>
              <a:t>22/02/2017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 Landscape Project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BA54-BE95-474A-A2D1-C208E8D2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1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9055-AFCA-4C07-B11A-C3104113007A}" type="datetime1">
              <a:rPr lang="en-GB" smtClean="0"/>
              <a:t>22/02/2017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 Landscape Project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BA54-BE95-474A-A2D1-C208E8D2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7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3115-9FB0-44F3-AAA0-408F6A5B000A}" type="datetime1">
              <a:rPr lang="en-GB" smtClean="0"/>
              <a:t>22/02/2017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 Landscape Project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BA54-BE95-474A-A2D1-C208E8D2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01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D00D-898C-4927-ACEF-D34C40D58592}" type="datetime1">
              <a:rPr lang="en-GB" smtClean="0"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 Landscape Project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BA54-BE95-474A-A2D1-C208E8D2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5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27B2-5AB3-400B-BC1A-63E97538B87F}" type="datetime1">
              <a:rPr lang="en-GB" smtClean="0"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 Landscape Project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BA54-BE95-474A-A2D1-C208E8D2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415DF-B271-4B42-9E2A-870228AF14B9}" type="datetime1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Historic Landscape Project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DBA54-BE95-474A-A2D1-C208E8D21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805264"/>
            <a:ext cx="1678622" cy="911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Knowledge Is Power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Using Research to Conserve Historic Parks and Gardens</a:t>
            </a:r>
            <a:endParaRPr lang="en-GB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996" y="5661248"/>
            <a:ext cx="8229600" cy="75294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 err="1" smtClean="0"/>
              <a:t>Hodsock</a:t>
            </a:r>
            <a:r>
              <a:rPr lang="en-GB" sz="2000" b="1" dirty="0" smtClean="0"/>
              <a:t> Priory, 28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February 2017</a:t>
            </a:r>
            <a:endParaRPr lang="en-GB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6" y="1484784"/>
            <a:ext cx="7692008" cy="4326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6525344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Historic Landscape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5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Why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are we 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484784"/>
            <a:ext cx="5482952" cy="4641379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GB" dirty="0" smtClean="0"/>
              <a:t>Celebrate CGT volunteers’ research and recording work</a:t>
            </a:r>
          </a:p>
          <a:p>
            <a:pPr marL="285750" indent="-285750"/>
            <a:r>
              <a:rPr lang="en-GB" dirty="0" smtClean="0"/>
              <a:t>Find out how it’s done</a:t>
            </a:r>
          </a:p>
          <a:p>
            <a:pPr marL="285750" indent="-285750"/>
            <a:r>
              <a:rPr lang="en-GB" dirty="0" smtClean="0"/>
              <a:t>Understand how its importance for conservation grows exponentially, once it is linked to the planning system</a:t>
            </a:r>
          </a:p>
          <a:p>
            <a:pPr marL="285750" indent="-285750"/>
            <a:r>
              <a:rPr lang="en-GB" b="1" dirty="0" smtClean="0"/>
              <a:t>Be encouraged to keep going, or inspired to get started!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 Landscape Project</a:t>
            </a:r>
            <a:endParaRPr lang="en-GB"/>
          </a:p>
        </p:txBody>
      </p:sp>
      <p:pic>
        <p:nvPicPr>
          <p:cNvPr id="2051" name="Picture 3" descr="C:\Users\Tamsin\Dropbox\HLP\Photos\Hodsock pre-visit Feb 2017\DSC_0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0568" y="2492896"/>
            <a:ext cx="4608514" cy="2592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7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Plan for the day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Nuts </a:t>
            </a:r>
            <a:r>
              <a:rPr lang="en-GB" dirty="0"/>
              <a:t>and bolts of how to undertake a research project – both CGT and District Council</a:t>
            </a:r>
          </a:p>
          <a:p>
            <a:pPr lvl="0"/>
            <a:r>
              <a:rPr lang="en-GB" dirty="0"/>
              <a:t>How understanding of a landscape’s significance is key to protecting it</a:t>
            </a:r>
          </a:p>
          <a:p>
            <a:pPr lvl="0"/>
            <a:r>
              <a:rPr lang="en-GB" dirty="0"/>
              <a:t>How designation can help to protect </a:t>
            </a:r>
            <a:r>
              <a:rPr lang="en-GB" dirty="0" smtClean="0"/>
              <a:t>parks </a:t>
            </a:r>
            <a:r>
              <a:rPr lang="en-GB" dirty="0"/>
              <a:t>and </a:t>
            </a:r>
            <a:r>
              <a:rPr lang="en-GB" dirty="0" smtClean="0"/>
              <a:t>gardens </a:t>
            </a:r>
            <a:r>
              <a:rPr lang="en-GB" dirty="0"/>
              <a:t>in the planning </a:t>
            </a:r>
            <a:r>
              <a:rPr lang="en-GB" dirty="0" smtClean="0"/>
              <a:t>system</a:t>
            </a:r>
            <a:endParaRPr lang="en-GB" dirty="0"/>
          </a:p>
          <a:p>
            <a:pPr lvl="0"/>
            <a:r>
              <a:rPr lang="en-GB" dirty="0"/>
              <a:t>How and why </a:t>
            </a:r>
            <a:r>
              <a:rPr lang="en-GB" dirty="0" smtClean="0"/>
              <a:t>to </a:t>
            </a:r>
            <a:r>
              <a:rPr lang="en-GB" dirty="0"/>
              <a:t>get your research onto the </a:t>
            </a:r>
            <a:r>
              <a:rPr lang="en-GB" dirty="0" smtClean="0"/>
              <a:t>Historic Environment Record and other forums.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 Landscape Project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4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lvl="0" indent="0">
              <a:buNone/>
            </a:pPr>
            <a:endParaRPr lang="en-GB" sz="3000" dirty="0" smtClean="0"/>
          </a:p>
          <a:p>
            <a:pPr marL="0" lvl="0" indent="0" algn="ctr">
              <a:buNone/>
            </a:pPr>
            <a:r>
              <a:rPr lang="en-GB" sz="3000" dirty="0" smtClean="0"/>
              <a:t>Discover how </a:t>
            </a:r>
            <a:r>
              <a:rPr lang="en-GB" sz="3000" b="1" i="1" dirty="0" smtClean="0"/>
              <a:t>you</a:t>
            </a:r>
            <a:r>
              <a:rPr lang="en-GB" sz="3000" dirty="0" smtClean="0"/>
              <a:t> can be instrumental in conserving our historic parks and gardens for the future.</a:t>
            </a:r>
            <a:endParaRPr lang="en-GB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 Landscape Project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8064895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36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292</Words>
  <Application>Microsoft Office PowerPoint</Application>
  <PresentationFormat>On-screen Show (4:3)</PresentationFormat>
  <Paragraphs>46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Knowledge Is Power Using Research to Conserve Historic Parks and Gardens</vt:lpstr>
      <vt:lpstr>Why are we here?</vt:lpstr>
      <vt:lpstr>Plan for the 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Tamsin</dc:creator>
  <cp:lastModifiedBy>Tamsin</cp:lastModifiedBy>
  <cp:revision>13</cp:revision>
  <dcterms:created xsi:type="dcterms:W3CDTF">2017-02-22T22:13:42Z</dcterms:created>
  <dcterms:modified xsi:type="dcterms:W3CDTF">2017-02-25T14:22:55Z</dcterms:modified>
</cp:coreProperties>
</file>