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20" r:id="rId4"/>
    <p:sldMasterId id="2147483732" r:id="rId5"/>
    <p:sldMasterId id="2147483744" r:id="rId6"/>
  </p:sldMasterIdLst>
  <p:notesMasterIdLst>
    <p:notesMasterId r:id="rId16"/>
  </p:notesMasterIdLst>
  <p:handoutMasterIdLst>
    <p:handoutMasterId r:id="rId17"/>
  </p:handoutMasterIdLst>
  <p:sldIdLst>
    <p:sldId id="256" r:id="rId7"/>
    <p:sldId id="268" r:id="rId8"/>
    <p:sldId id="258" r:id="rId9"/>
    <p:sldId id="259" r:id="rId10"/>
    <p:sldId id="260" r:id="rId11"/>
    <p:sldId id="266" r:id="rId12"/>
    <p:sldId id="264" r:id="rId13"/>
    <p:sldId id="265"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77558" autoAdjust="0"/>
  </p:normalViewPr>
  <p:slideViewPr>
    <p:cSldViewPr snapToGrid="0">
      <p:cViewPr varScale="1">
        <p:scale>
          <a:sx n="58" d="100"/>
          <a:sy n="58" d="100"/>
        </p:scale>
        <p:origin x="1224" y="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66339E-F14A-467A-AAFE-CE753573F212}" type="datetimeFigureOut">
              <a:rPr lang="en-GB" smtClean="0"/>
              <a:t>28/06/2016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E9CE3D-51C7-4E13-AADF-A84E7C61E386}" type="slidenum">
              <a:rPr lang="en-GB" smtClean="0"/>
              <a:t>‹#›</a:t>
            </a:fld>
            <a:endParaRPr lang="en-GB"/>
          </a:p>
        </p:txBody>
      </p:sp>
    </p:spTree>
    <p:extLst>
      <p:ext uri="{BB962C8B-B14F-4D97-AF65-F5344CB8AC3E}">
        <p14:creationId xmlns:p14="http://schemas.microsoft.com/office/powerpoint/2010/main" val="1331975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3EAA2-A22F-40A7-A48D-81EA2D6274C0}" type="datetimeFigureOut">
              <a:rPr lang="en-GB" smtClean="0"/>
              <a:t>28/06/2016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0EFE8-4EC8-454A-A424-6153DF8079EB}" type="slidenum">
              <a:rPr lang="en-GB" smtClean="0"/>
              <a:t>‹#›</a:t>
            </a:fld>
            <a:endParaRPr lang="en-GB"/>
          </a:p>
        </p:txBody>
      </p:sp>
    </p:spTree>
    <p:extLst>
      <p:ext uri="{BB962C8B-B14F-4D97-AF65-F5344CB8AC3E}">
        <p14:creationId xmlns:p14="http://schemas.microsoft.com/office/powerpoint/2010/main" val="1885568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GB" dirty="0" smtClean="0"/>
              <a:t>The Garden</a:t>
            </a:r>
            <a:r>
              <a:rPr lang="en-GB" baseline="0" dirty="0" smtClean="0"/>
              <a:t>s Trust was formed in July 2015 when the Garden History Society merged with the Association of Gardens Trusts.  The aims of the Gardens Trust are:</a:t>
            </a:r>
          </a:p>
          <a:p>
            <a:endParaRPr lang="en-GB" baseline="0" dirty="0" smtClean="0"/>
          </a:p>
          <a:p>
            <a:r>
              <a:rPr lang="en-GB" baseline="0" dirty="0" smtClean="0"/>
              <a:t>to promote the study of the history of gardens, landscapes and gardening through research and education</a:t>
            </a:r>
          </a:p>
          <a:p>
            <a:r>
              <a:rPr lang="en-GB" baseline="0" dirty="0" smtClean="0"/>
              <a:t>to promote the conservation of historic designed landscapes</a:t>
            </a:r>
          </a:p>
          <a:p>
            <a:r>
              <a:rPr lang="en-GB" baseline="0" dirty="0" smtClean="0"/>
              <a:t>to campaign for the protection and understanding of landscapes</a:t>
            </a:r>
          </a:p>
        </p:txBody>
      </p:sp>
      <p:sp>
        <p:nvSpPr>
          <p:cNvPr id="317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55027C6-92CE-42F2-93B3-02E0400233CF}" type="slidenum">
              <a:rPr lang="en-US" smtClean="0">
                <a:solidFill>
                  <a:prstClr val="black"/>
                </a:solidFill>
                <a:latin typeface="Calibri" panose="020F0502020204030204" pitchFamily="34" charset="0"/>
              </a:rPr>
              <a:pPr/>
              <a:t>2</a:t>
            </a:fld>
            <a:endParaRPr 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423111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just</a:t>
            </a:r>
            <a:r>
              <a:rPr lang="en-GB" baseline="0" dirty="0" smtClean="0"/>
              <a:t> gardens – our remit includes parkland, garden squares, public parks, cemeteries, kitchen gardens, playing fields, institutional landscapes, and covers all periods, including modern landscapes.  We also work to promote appreciation and involvement in historic designed landscapes and encourage the creation of new gardens and landscapes.  We hold lectures and visits and an annual </a:t>
            </a:r>
            <a:r>
              <a:rPr lang="en-GB" baseline="0" dirty="0" smtClean="0"/>
              <a:t>conference, publish a journal and newsletters, </a:t>
            </a:r>
            <a:r>
              <a:rPr lang="en-GB" baseline="0" dirty="0" smtClean="0"/>
              <a:t>as well as our conservation work, which is carried out by a small staff and lots of volunteers.</a:t>
            </a:r>
          </a:p>
          <a:p>
            <a:endParaRPr lang="en-GB" dirty="0"/>
          </a:p>
        </p:txBody>
      </p:sp>
      <p:sp>
        <p:nvSpPr>
          <p:cNvPr id="4" name="Slide Number Placeholder 3"/>
          <p:cNvSpPr>
            <a:spLocks noGrp="1"/>
          </p:cNvSpPr>
          <p:nvPr>
            <p:ph type="sldNum" sz="quarter" idx="10"/>
          </p:nvPr>
        </p:nvSpPr>
        <p:spPr/>
        <p:txBody>
          <a:bodyPr/>
          <a:lstStyle/>
          <a:p>
            <a:fld id="{A340EFE8-4EC8-454A-A424-6153DF8079EB}" type="slidenum">
              <a:rPr lang="en-GB" smtClean="0"/>
              <a:t>3</a:t>
            </a:fld>
            <a:endParaRPr lang="en-GB"/>
          </a:p>
        </p:txBody>
      </p:sp>
    </p:spTree>
    <p:extLst>
      <p:ext uri="{BB962C8B-B14F-4D97-AF65-F5344CB8AC3E}">
        <p14:creationId xmlns:p14="http://schemas.microsoft.com/office/powerpoint/2010/main" val="375628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ea typeface="ＭＳ Ｐゴシック" panose="020B0600070205080204" pitchFamily="34" charset="-128"/>
              </a:rPr>
              <a:t>36 CGTs –</a:t>
            </a:r>
            <a:r>
              <a:rPr lang="en-US" baseline="0" dirty="0" smtClean="0">
                <a:ea typeface="ＭＳ Ｐゴシック" panose="020B0600070205080204" pitchFamily="34" charset="-128"/>
              </a:rPr>
              <a:t> one for each county in England – are members of the Gardens Trust, which also has individual members.  We also have close links with the Welsh Historic Gardens Trust and Scotland’s Garden and Landscape Heritage.  CGTs are involved in a range of activities, but all are individually structured and governed and pursue their own particular interests.</a:t>
            </a:r>
            <a:endParaRPr lang="en-US" dirty="0" smtClean="0">
              <a:ea typeface="ＭＳ Ｐゴシック" panose="020B0600070205080204" pitchFamily="34" charset="-128"/>
            </a:endParaRPr>
          </a:p>
        </p:txBody>
      </p:sp>
      <p:sp>
        <p:nvSpPr>
          <p:cNvPr id="112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76F9DA3-0ADF-47F6-93D0-0D42EDDD5498}" type="slidenum">
              <a:rPr lang="en-US" smtClean="0">
                <a:solidFill>
                  <a:prstClr val="black"/>
                </a:solidFill>
                <a:latin typeface="Calibri" panose="020F0502020204030204" pitchFamily="34" charset="0"/>
              </a:rPr>
              <a:pPr/>
              <a:t>4</a:t>
            </a:fld>
            <a:endParaRPr 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3051994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ea typeface="ＭＳ Ｐゴシック" panose="020B0600070205080204" pitchFamily="34" charset="-128"/>
              </a:rPr>
              <a:t>Pictures</a:t>
            </a:r>
            <a:r>
              <a:rPr lang="en-US" baseline="0" dirty="0" smtClean="0">
                <a:ea typeface="ＭＳ Ｐゴシック" panose="020B0600070205080204" pitchFamily="34" charset="-128"/>
              </a:rPr>
              <a:t> show a</a:t>
            </a:r>
            <a:r>
              <a:rPr lang="en-US" dirty="0" smtClean="0">
                <a:ea typeface="ＭＳ Ｐゴシック" panose="020B0600070205080204" pitchFamily="34" charset="-128"/>
              </a:rPr>
              <a:t> selection</a:t>
            </a:r>
            <a:r>
              <a:rPr lang="en-US" baseline="0" dirty="0" smtClean="0">
                <a:ea typeface="ＭＳ Ｐゴシック" panose="020B0600070205080204" pitchFamily="34" charset="-128"/>
              </a:rPr>
              <a:t> of the activities CGTs get up to, including </a:t>
            </a:r>
            <a:r>
              <a:rPr lang="en-US" dirty="0" smtClean="0">
                <a:ea typeface="ＭＳ Ｐゴシック" panose="020B0600070205080204" pitchFamily="34" charset="-128"/>
              </a:rPr>
              <a:t>visiting landscapes, research and recording (including site</a:t>
            </a:r>
            <a:r>
              <a:rPr lang="en-US" baseline="0" dirty="0" smtClean="0">
                <a:ea typeface="ＭＳ Ｐゴシック" panose="020B0600070205080204" pitchFamily="34" charset="-128"/>
              </a:rPr>
              <a:t> surveys</a:t>
            </a:r>
            <a:r>
              <a:rPr lang="en-US" dirty="0" smtClean="0">
                <a:ea typeface="ＭＳ Ｐゴシック" panose="020B0600070205080204" pitchFamily="34" charset="-128"/>
              </a:rPr>
              <a:t>, working</a:t>
            </a:r>
            <a:r>
              <a:rPr lang="en-US" baseline="0" dirty="0" smtClean="0">
                <a:ea typeface="ＭＳ Ｐゴシック" panose="020B0600070205080204" pitchFamily="34" charset="-128"/>
              </a:rPr>
              <a:t> with archives, </a:t>
            </a:r>
            <a:r>
              <a:rPr lang="en-US" dirty="0" smtClean="0">
                <a:ea typeface="ＭＳ Ｐゴシック" panose="020B0600070205080204" pitchFamily="34" charset="-128"/>
              </a:rPr>
              <a:t>training (</a:t>
            </a:r>
            <a:r>
              <a:rPr lang="en-US" dirty="0" err="1" smtClean="0">
                <a:ea typeface="ＭＳ Ｐゴシック" panose="020B0600070205080204" pitchFamily="34" charset="-128"/>
              </a:rPr>
              <a:t>eg</a:t>
            </a:r>
            <a:r>
              <a:rPr lang="en-US" dirty="0" smtClean="0">
                <a:ea typeface="ＭＳ Ｐゴシック" panose="020B0600070205080204" pitchFamily="34" charset="-128"/>
              </a:rPr>
              <a:t> on significance),</a:t>
            </a:r>
            <a:r>
              <a:rPr lang="en-US" baseline="0" dirty="0" smtClean="0">
                <a:ea typeface="ＭＳ Ｐゴシック" panose="020B0600070205080204" pitchFamily="34" charset="-128"/>
              </a:rPr>
              <a:t> </a:t>
            </a:r>
            <a:r>
              <a:rPr lang="en-US" dirty="0" smtClean="0">
                <a:ea typeface="ＭＳ Ｐゴシック" panose="020B0600070205080204" pitchFamily="34" charset="-128"/>
              </a:rPr>
              <a:t>contributing to</a:t>
            </a:r>
            <a:r>
              <a:rPr lang="en-US" baseline="0" dirty="0" smtClean="0">
                <a:ea typeface="ＭＳ Ｐゴシック" panose="020B0600070205080204" pitchFamily="34" charset="-128"/>
              </a:rPr>
              <a:t> local lists, PGUK and HERs),</a:t>
            </a:r>
            <a:r>
              <a:rPr lang="en-US" dirty="0" smtClean="0">
                <a:ea typeface="ＭＳ Ｐゴシック" panose="020B0600070205080204" pitchFamily="34" charset="-128"/>
              </a:rPr>
              <a:t> publishing books, articles</a:t>
            </a:r>
            <a:r>
              <a:rPr lang="en-US" baseline="0" dirty="0" smtClean="0">
                <a:ea typeface="ＭＳ Ｐゴシック" panose="020B0600070205080204" pitchFamily="34" charset="-128"/>
              </a:rPr>
              <a:t> and newsletters</a:t>
            </a:r>
            <a:r>
              <a:rPr lang="en-US" dirty="0" smtClean="0">
                <a:ea typeface="ＭＳ Ｐゴシック" panose="020B0600070205080204" pitchFamily="34" charset="-128"/>
              </a:rPr>
              <a:t>, education (including lecture</a:t>
            </a:r>
            <a:r>
              <a:rPr lang="en-US" baseline="0" dirty="0" smtClean="0">
                <a:ea typeface="ＭＳ Ｐゴシック" panose="020B0600070205080204" pitchFamily="34" charset="-128"/>
              </a:rPr>
              <a:t> programmes and working with schools), </a:t>
            </a:r>
            <a:r>
              <a:rPr lang="en-US" dirty="0" smtClean="0">
                <a:ea typeface="ＭＳ Ｐゴシック" panose="020B0600070205080204" pitchFamily="34" charset="-128"/>
              </a:rPr>
              <a:t>raising the profile of local landscapes,</a:t>
            </a:r>
            <a:r>
              <a:rPr lang="en-US" baseline="0" dirty="0" smtClean="0">
                <a:ea typeface="ＭＳ Ｐゴシック" panose="020B0600070205080204" pitchFamily="34" charset="-128"/>
              </a:rPr>
              <a:t> and </a:t>
            </a:r>
            <a:r>
              <a:rPr lang="en-GB" baseline="0" dirty="0" smtClean="0">
                <a:ea typeface="ＭＳ Ｐゴシック" panose="020B0600070205080204" pitchFamily="34" charset="-128"/>
              </a:rPr>
              <a:t>undertaking work in the planning </a:t>
            </a:r>
            <a:r>
              <a:rPr lang="en-GB" baseline="0" dirty="0" smtClean="0">
                <a:ea typeface="ＭＳ Ｐゴシック" panose="020B0600070205080204" pitchFamily="34" charset="-128"/>
              </a:rPr>
              <a:t>system.</a:t>
            </a:r>
            <a:endParaRPr lang="en-US" dirty="0" smtClean="0">
              <a:ea typeface="ＭＳ Ｐゴシック" panose="020B0600070205080204" pitchFamily="34" charset="-128"/>
            </a:endParaRPr>
          </a:p>
        </p:txBody>
      </p:sp>
      <p:sp>
        <p:nvSpPr>
          <p:cNvPr id="92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5DB14DB-215C-40A2-A0D7-E1CF8FD3EEB5}" type="slidenum">
              <a:rPr lang="en-US" smtClean="0">
                <a:solidFill>
                  <a:prstClr val="black"/>
                </a:solidFill>
                <a:latin typeface="Calibri" panose="020F0502020204030204" pitchFamily="34" charset="0"/>
              </a:rPr>
              <a:pPr/>
              <a:t>5</a:t>
            </a:fld>
            <a:endParaRPr 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153605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GB" dirty="0" smtClean="0"/>
              <a:t>Statutory consultation requirements have been in place since 1995 in relation to ‘development likely to aﬀect’ registered parks and gardens,</a:t>
            </a:r>
            <a:r>
              <a:rPr lang="en-GB" baseline="0" dirty="0" smtClean="0"/>
              <a:t> passed to the GT from the GHS.</a:t>
            </a:r>
            <a:r>
              <a:rPr lang="en-GB" dirty="0" smtClean="0"/>
              <a:t>  LPAs must</a:t>
            </a:r>
            <a:r>
              <a:rPr lang="en-GB" baseline="0" dirty="0" smtClean="0"/>
              <a:t> consult the Gardens Trust on planning applications affecting all sites on the Register of Parks and Gardens.  Many CGTs also comment on applications affecting unregistered sites in their local area.</a:t>
            </a:r>
            <a:endParaRPr lang="en-GB" dirty="0" smtClean="0"/>
          </a:p>
          <a:p>
            <a:endParaRPr lang="en-GB" dirty="0" smtClean="0"/>
          </a:p>
        </p:txBody>
      </p:sp>
      <p:sp>
        <p:nvSpPr>
          <p:cNvPr id="317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55027C6-92CE-42F2-93B3-02E0400233CF}" type="slidenum">
              <a:rPr lang="en-US" smtClean="0">
                <a:solidFill>
                  <a:prstClr val="black"/>
                </a:solidFill>
                <a:latin typeface="Calibri" panose="020F0502020204030204" pitchFamily="34" charset="0"/>
              </a:rPr>
              <a:pPr/>
              <a:t>6</a:t>
            </a:fld>
            <a:endParaRPr 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244498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a:t>
            </a:r>
            <a:r>
              <a:rPr lang="en-GB" baseline="0" dirty="0" smtClean="0"/>
              <a:t> the formation of The Gardens Trust and the passing of statutory consultee status from the Garden History Society to the Gardens Trust, we feel that it’s time to set out who we are and what our role is in the planning process.  The Gardens Trust is about to publish a leaflet which will clarify roles, working relationships, obligations, and the position of historic parks and gardens in the planning system, and will be available to all LPAs and other organisations, such as national and local amenity societies.</a:t>
            </a:r>
          </a:p>
        </p:txBody>
      </p:sp>
      <p:sp>
        <p:nvSpPr>
          <p:cNvPr id="4" name="Slide Number Placeholder 3"/>
          <p:cNvSpPr>
            <a:spLocks noGrp="1"/>
          </p:cNvSpPr>
          <p:nvPr>
            <p:ph type="sldNum" sz="quarter" idx="10"/>
          </p:nvPr>
        </p:nvSpPr>
        <p:spPr/>
        <p:txBody>
          <a:bodyPr/>
          <a:lstStyle/>
          <a:p>
            <a:pPr>
              <a:defRPr/>
            </a:pPr>
            <a:fld id="{D538E93E-FBFE-407E-B01E-39B39FD52DA7}"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682114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The Gardens Trust (GT) is a statutory consultee. </a:t>
            </a:r>
            <a:r>
              <a:rPr lang="en-GB" dirty="0" smtClean="0"/>
              <a:t>This obliges local planning authorities to consult it on planning applications affecting registered landscapes. </a:t>
            </a:r>
            <a:r>
              <a:rPr lang="en-GB" baseline="0" dirty="0" smtClean="0"/>
              <a:t>The GT conservation team consists of a part-time conservation officer and a part-time Casework Manager and we </a:t>
            </a:r>
            <a:r>
              <a:rPr lang="en-GB" baseline="0" dirty="0" smtClean="0"/>
              <a:t>are supported by </a:t>
            </a:r>
            <a:r>
              <a:rPr lang="en-GB" baseline="0" dirty="0" smtClean="0"/>
              <a:t>members of CGTs to provide local expertise to allow us to respond to planning applications.  The consultation process works like </a:t>
            </a:r>
            <a:r>
              <a:rPr lang="en-GB" baseline="0" dirty="0" smtClean="0"/>
              <a:t>this (set out above).  </a:t>
            </a:r>
            <a:r>
              <a:rPr lang="en-GB" baseline="0" dirty="0" smtClean="0"/>
              <a:t>The </a:t>
            </a:r>
            <a:r>
              <a:rPr lang="en-GB" baseline="0" dirty="0" smtClean="0"/>
              <a:t>Historic Landscape Project </a:t>
            </a:r>
            <a:r>
              <a:rPr lang="en-GB" baseline="0" dirty="0" smtClean="0"/>
              <a:t>has been set up to increase capacity in CGTs to carry out this work and to facilitate communication between the GT and CGTs, and also to help CGTs build relationships with other organisations such as HE, HEROs, PGUK, other amenity societies and, of course, their local planning authorities. </a:t>
            </a:r>
            <a:endParaRPr lang="en-GB" dirty="0"/>
          </a:p>
        </p:txBody>
      </p:sp>
      <p:sp>
        <p:nvSpPr>
          <p:cNvPr id="4" name="Slide Number Placeholder 3"/>
          <p:cNvSpPr>
            <a:spLocks noGrp="1"/>
          </p:cNvSpPr>
          <p:nvPr>
            <p:ph type="sldNum" sz="quarter" idx="10"/>
          </p:nvPr>
        </p:nvSpPr>
        <p:spPr/>
        <p:txBody>
          <a:bodyPr/>
          <a:lstStyle/>
          <a:p>
            <a:pPr>
              <a:defRPr/>
            </a:pPr>
            <a:fld id="{D538E93E-FBFE-407E-B01E-39B39FD52DA7}"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92606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Last</a:t>
            </a:r>
            <a:r>
              <a:rPr lang="en-GB" baseline="0" dirty="0" smtClean="0"/>
              <a:t> year, t</a:t>
            </a:r>
            <a:r>
              <a:rPr lang="en-GB" dirty="0" smtClean="0"/>
              <a:t>he GT is was</a:t>
            </a:r>
            <a:r>
              <a:rPr lang="en-GB" baseline="0" dirty="0" smtClean="0"/>
              <a:t> </a:t>
            </a:r>
            <a:r>
              <a:rPr lang="en-GB" dirty="0" smtClean="0"/>
              <a:t>consulted on around 1700 applications affecting historic</a:t>
            </a:r>
            <a:r>
              <a:rPr lang="en-GB" baseline="0" dirty="0" smtClean="0"/>
              <a:t> landscapes in England</a:t>
            </a:r>
            <a:r>
              <a:rPr lang="en-GB" dirty="0" smtClean="0"/>
              <a:t>, which we suspect is probably rather less than we should have been, and we hope that the planning leaflet will help to ensure the GT is more widely and consistently consulted.  We also collate</a:t>
            </a:r>
            <a:r>
              <a:rPr lang="en-GB" baseline="0" dirty="0" smtClean="0"/>
              <a:t> information on the outcome of planning applications, which is added to the Casework Log and gives a more complete picture of the conservation of historic designed landscapes, and demonstrates the impact of our work in the sector.</a:t>
            </a:r>
            <a:endParaRPr lang="en-GB" dirty="0" smtClean="0"/>
          </a:p>
        </p:txBody>
      </p:sp>
      <p:sp>
        <p:nvSpPr>
          <p:cNvPr id="4" name="Slide Number Placeholder 3"/>
          <p:cNvSpPr>
            <a:spLocks noGrp="1"/>
          </p:cNvSpPr>
          <p:nvPr>
            <p:ph type="sldNum" sz="quarter" idx="10"/>
          </p:nvPr>
        </p:nvSpPr>
        <p:spPr/>
        <p:txBody>
          <a:bodyPr/>
          <a:lstStyle/>
          <a:p>
            <a:fld id="{A340EFE8-4EC8-454A-A424-6153DF8079EB}" type="slidenum">
              <a:rPr lang="en-GB" smtClean="0"/>
              <a:t>9</a:t>
            </a:fld>
            <a:endParaRPr lang="en-GB"/>
          </a:p>
        </p:txBody>
      </p:sp>
    </p:spTree>
    <p:extLst>
      <p:ext uri="{BB962C8B-B14F-4D97-AF65-F5344CB8AC3E}">
        <p14:creationId xmlns:p14="http://schemas.microsoft.com/office/powerpoint/2010/main" val="3885485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F7C9348-BB66-43ED-84CC-7CCDD6A039F0}" type="datetime1">
              <a:rPr lang="en-US" smtClean="0"/>
              <a:t>6/28/2016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CCAD4-239D-4E10-906F-B36B84120359}" type="slidenum">
              <a:rPr lang="en-GB" smtClean="0"/>
              <a:t>‹#›</a:t>
            </a:fld>
            <a:endParaRPr lang="en-GB"/>
          </a:p>
        </p:txBody>
      </p:sp>
    </p:spTree>
    <p:extLst>
      <p:ext uri="{BB962C8B-B14F-4D97-AF65-F5344CB8AC3E}">
        <p14:creationId xmlns:p14="http://schemas.microsoft.com/office/powerpoint/2010/main" val="503017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4A744B-D112-44AF-8F6B-4424E6893BAF}" type="datetime1">
              <a:rPr lang="en-US" smtClean="0"/>
              <a:t>6/28/2016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CCAD4-239D-4E10-906F-B36B84120359}" type="slidenum">
              <a:rPr lang="en-GB" smtClean="0"/>
              <a:t>‹#›</a:t>
            </a:fld>
            <a:endParaRPr lang="en-GB"/>
          </a:p>
        </p:txBody>
      </p:sp>
    </p:spTree>
    <p:extLst>
      <p:ext uri="{BB962C8B-B14F-4D97-AF65-F5344CB8AC3E}">
        <p14:creationId xmlns:p14="http://schemas.microsoft.com/office/powerpoint/2010/main" val="2321966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70120FA-5BF3-4BD7-B53F-9857898BE374}" type="datetime1">
              <a:rPr lang="en-US" smtClean="0"/>
              <a:t>6/28/2016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CCAD4-239D-4E10-906F-B36B84120359}" type="slidenum">
              <a:rPr lang="en-GB" smtClean="0"/>
              <a:t>‹#›</a:t>
            </a:fld>
            <a:endParaRPr lang="en-GB"/>
          </a:p>
        </p:txBody>
      </p:sp>
    </p:spTree>
    <p:extLst>
      <p:ext uri="{BB962C8B-B14F-4D97-AF65-F5344CB8AC3E}">
        <p14:creationId xmlns:p14="http://schemas.microsoft.com/office/powerpoint/2010/main" val="1192212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45EC86D-C583-44E9-8482-B030F4EF41B0}"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3D51D3-D465-4584-BF56-2B1FC81C10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3879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5D30AC5-3953-4A0D-95C5-E8F6EA77B73F}"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D8FEC1-E7A1-4554-A359-A3D0EBACE5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1023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903060B-E245-4C02-82E0-22F6AF81A97E}"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1A1636-FF42-45FA-87DC-6B95284CF7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9835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87FD46B8-6813-442B-B4DA-0045736919C6}" type="datetime1">
              <a:rPr lang="en-US" smtClean="0">
                <a:solidFill>
                  <a:prstClr val="black">
                    <a:tint val="75000"/>
                  </a:prstClr>
                </a:solidFill>
              </a:rPr>
              <a:t>6/28/2016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8F39805-15B8-404B-B636-9140E210BB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4946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42068B6F-EE79-42C5-9894-F3BE4B75B179}" type="datetime1">
              <a:rPr lang="en-US" smtClean="0">
                <a:solidFill>
                  <a:prstClr val="black">
                    <a:tint val="75000"/>
                  </a:prstClr>
                </a:solidFill>
              </a:rPr>
              <a:t>6/28/2016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766CB4-6AEF-4BB6-8C04-C42D5481A03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0555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C9F8B96-60A5-4D06-B400-737402BDA100}" type="datetime1">
              <a:rPr lang="en-US" smtClean="0">
                <a:solidFill>
                  <a:prstClr val="black">
                    <a:tint val="75000"/>
                  </a:prstClr>
                </a:solidFill>
              </a:rPr>
              <a:t>6/28/2016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E818D1D-7841-4318-A9FD-FF3A6B94B1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9806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DD867C4-B279-4E13-8724-2C10C4560740}" type="datetime1">
              <a:rPr lang="en-US" smtClean="0">
                <a:solidFill>
                  <a:prstClr val="black">
                    <a:tint val="75000"/>
                  </a:prstClr>
                </a:solidFill>
              </a:rPr>
              <a:t>6/28/2016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966E393-4907-4EF4-A006-E5E961EC3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3415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72B5CB-2109-4680-B177-360CD0163D12}" type="datetime1">
              <a:rPr lang="en-US" smtClean="0">
                <a:solidFill>
                  <a:prstClr val="black">
                    <a:tint val="75000"/>
                  </a:prstClr>
                </a:solidFill>
              </a:rPr>
              <a:t>6/28/2016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E78867D-81EA-4508-9995-F1E9EDF313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0576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516A78-7DAD-4176-8A27-315C5C637FE8}" type="datetime1">
              <a:rPr lang="en-US" smtClean="0"/>
              <a:t>6/28/2016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CCAD4-239D-4E10-906F-B36B84120359}" type="slidenum">
              <a:rPr lang="en-GB" smtClean="0"/>
              <a:t>‹#›</a:t>
            </a:fld>
            <a:endParaRPr lang="en-GB"/>
          </a:p>
        </p:txBody>
      </p:sp>
    </p:spTree>
    <p:extLst>
      <p:ext uri="{BB962C8B-B14F-4D97-AF65-F5344CB8AC3E}">
        <p14:creationId xmlns:p14="http://schemas.microsoft.com/office/powerpoint/2010/main" val="3306317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A91B39-B7A4-4782-A59E-C9606F4E2799}" type="datetime1">
              <a:rPr lang="en-US" smtClean="0">
                <a:solidFill>
                  <a:prstClr val="black">
                    <a:tint val="75000"/>
                  </a:prstClr>
                </a:solidFill>
              </a:rPr>
              <a:t>6/28/2016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CC50929-5BD8-4CB1-AA04-E6999E385F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2056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1AB91EA-C086-4A79-BB80-4AA4582F4F5A}"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73660D-4EE0-4887-B21D-81135D74D1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66281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EFC649B-F2F1-4348-B630-2EF57577DB1E}"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E00390-BE0D-4C59-B9CD-87252BA2DAA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0189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596B177-12E6-49EF-9B74-3CD0680D3EF5}"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3D51D3-D465-4584-BF56-2B1FC81C10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1267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6FB9C91-D5E1-4ACD-820A-C59D63574B9C}"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D8FEC1-E7A1-4554-A359-A3D0EBACE5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30673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B71886-55C1-4F10-ACDF-1BB8F885F529}"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1A1636-FF42-45FA-87DC-6B95284CF7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0586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48F8DD6F-A0A9-454C-85E0-30D2932E8F8A}" type="datetime1">
              <a:rPr lang="en-US" smtClean="0">
                <a:solidFill>
                  <a:prstClr val="black">
                    <a:tint val="75000"/>
                  </a:prstClr>
                </a:solidFill>
              </a:rPr>
              <a:t>6/28/2016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8F39805-15B8-404B-B636-9140E210BB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160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E5A7BD19-C359-4C49-9C87-B3E5DFD598ED}" type="datetime1">
              <a:rPr lang="en-US" smtClean="0">
                <a:solidFill>
                  <a:prstClr val="black">
                    <a:tint val="75000"/>
                  </a:prstClr>
                </a:solidFill>
              </a:rPr>
              <a:t>6/28/2016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766CB4-6AEF-4BB6-8C04-C42D5481A03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8788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D98126F-C024-466A-B263-D5BE019C26F2}" type="datetime1">
              <a:rPr lang="en-US" smtClean="0">
                <a:solidFill>
                  <a:prstClr val="black">
                    <a:tint val="75000"/>
                  </a:prstClr>
                </a:solidFill>
              </a:rPr>
              <a:t>6/28/2016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E818D1D-7841-4318-A9FD-FF3A6B94B1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1377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C10B393-4356-47CA-B2BC-18392C3EC58E}" type="datetime1">
              <a:rPr lang="en-US" smtClean="0">
                <a:solidFill>
                  <a:prstClr val="black">
                    <a:tint val="75000"/>
                  </a:prstClr>
                </a:solidFill>
              </a:rPr>
              <a:t>6/28/2016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966E393-4907-4EF4-A006-E5E961EC3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0628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B7840-8B0C-4F50-8B3B-BA1C04A4DEC9}" type="datetime1">
              <a:rPr lang="en-US" smtClean="0"/>
              <a:t>6/28/2016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CCAD4-239D-4E10-906F-B36B84120359}" type="slidenum">
              <a:rPr lang="en-GB" smtClean="0"/>
              <a:t>‹#›</a:t>
            </a:fld>
            <a:endParaRPr lang="en-GB"/>
          </a:p>
        </p:txBody>
      </p:sp>
    </p:spTree>
    <p:extLst>
      <p:ext uri="{BB962C8B-B14F-4D97-AF65-F5344CB8AC3E}">
        <p14:creationId xmlns:p14="http://schemas.microsoft.com/office/powerpoint/2010/main" val="38012961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7FEB66-F72B-439D-9BFA-DD876B2DBA49}" type="datetime1">
              <a:rPr lang="en-US" smtClean="0">
                <a:solidFill>
                  <a:prstClr val="black">
                    <a:tint val="75000"/>
                  </a:prstClr>
                </a:solidFill>
              </a:rPr>
              <a:t>6/28/2016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E78867D-81EA-4508-9995-F1E9EDF313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3956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9ED3EF4-7E48-450B-912F-0868BB12F3AC}" type="datetime1">
              <a:rPr lang="en-US" smtClean="0">
                <a:solidFill>
                  <a:prstClr val="black">
                    <a:tint val="75000"/>
                  </a:prstClr>
                </a:solidFill>
              </a:rPr>
              <a:t>6/28/2016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CC50929-5BD8-4CB1-AA04-E6999E385F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8977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7B0A0AA-EDD7-4C25-AF9D-BB2FDB6A4C54}"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73660D-4EE0-4887-B21D-81135D74D1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7268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62FA4F4-3D6B-417F-A564-C3E82F4AD0EB}"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E00390-BE0D-4C59-B9CD-87252BA2DAA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0451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9351EA2-1E3E-4E60-9987-CAA19612F18F}"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3D51D3-D465-4584-BF56-2B1FC81C10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9640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1BCBAEB-37FE-41FF-B5D0-08ED1F7723E9}"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D8FEC1-E7A1-4554-A359-A3D0EBACE5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6894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FF92C86-CB00-4FBD-8655-345BE317F804}"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1A1636-FF42-45FA-87DC-6B95284CF7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1870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07D4D26F-1F87-4929-8C5E-AEA0CBCBC00A}" type="datetime1">
              <a:rPr lang="en-US" smtClean="0">
                <a:solidFill>
                  <a:prstClr val="black">
                    <a:tint val="75000"/>
                  </a:prstClr>
                </a:solidFill>
              </a:rPr>
              <a:t>6/28/2016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8F39805-15B8-404B-B636-9140E210BB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76016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868A0DF6-F4E8-4BA0-874E-B612874FD97B}" type="datetime1">
              <a:rPr lang="en-US" smtClean="0">
                <a:solidFill>
                  <a:prstClr val="black">
                    <a:tint val="75000"/>
                  </a:prstClr>
                </a:solidFill>
              </a:rPr>
              <a:t>6/28/2016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766CB4-6AEF-4BB6-8C04-C42D5481A03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9574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515CF848-78DD-4D5C-873C-A077F6E44039}" type="datetime1">
              <a:rPr lang="en-US" smtClean="0">
                <a:solidFill>
                  <a:prstClr val="black">
                    <a:tint val="75000"/>
                  </a:prstClr>
                </a:solidFill>
              </a:rPr>
              <a:t>6/28/2016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E818D1D-7841-4318-A9FD-FF3A6B94B1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9829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1FF62A0-1294-4728-B967-C162C546E4B4}" type="datetime1">
              <a:rPr lang="en-US" smtClean="0"/>
              <a:t>6/28/2016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6CCAD4-239D-4E10-906F-B36B84120359}" type="slidenum">
              <a:rPr lang="en-GB" smtClean="0"/>
              <a:t>‹#›</a:t>
            </a:fld>
            <a:endParaRPr lang="en-GB"/>
          </a:p>
        </p:txBody>
      </p:sp>
    </p:spTree>
    <p:extLst>
      <p:ext uri="{BB962C8B-B14F-4D97-AF65-F5344CB8AC3E}">
        <p14:creationId xmlns:p14="http://schemas.microsoft.com/office/powerpoint/2010/main" val="17292922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29B78DE-391D-499A-88AC-1EAE6D8EBE85}" type="datetime1">
              <a:rPr lang="en-US" smtClean="0">
                <a:solidFill>
                  <a:prstClr val="black">
                    <a:tint val="75000"/>
                  </a:prstClr>
                </a:solidFill>
              </a:rPr>
              <a:t>6/28/2016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966E393-4907-4EF4-A006-E5E961EC3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6783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3284AA1-9F7E-450B-883C-0190B9DF46B7}" type="datetime1">
              <a:rPr lang="en-US" smtClean="0">
                <a:solidFill>
                  <a:prstClr val="black">
                    <a:tint val="75000"/>
                  </a:prstClr>
                </a:solidFill>
              </a:rPr>
              <a:t>6/28/2016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E78867D-81EA-4508-9995-F1E9EDF313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35046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0EF56F7-5F27-4C34-99B7-E93135F3A09A}" type="datetime1">
              <a:rPr lang="en-US" smtClean="0">
                <a:solidFill>
                  <a:prstClr val="black">
                    <a:tint val="75000"/>
                  </a:prstClr>
                </a:solidFill>
              </a:rPr>
              <a:t>6/28/2016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CC50929-5BD8-4CB1-AA04-E6999E385F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9087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8BEEC4A-A82C-4539-90B4-08C96B5637F2}"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73660D-4EE0-4887-B21D-81135D74D1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0648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876B753-A666-48C0-B96B-BD682EAB75FC}"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E00390-BE0D-4C59-B9CD-87252BA2DAA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5697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CD0AC97-C15B-4B52-8A17-49C781826C41}"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3D51D3-D465-4584-BF56-2B1FC81C10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2592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18F3935-A143-4277-A767-C5E117679C78}"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D8FEC1-E7A1-4554-A359-A3D0EBACE5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592551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B08D31A-7CC9-46FB-92D7-1E24AE760910}"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1A1636-FF42-45FA-87DC-6B95284CF7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5723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FE49EAA2-7ABA-4624-8E3F-F22A1C60874C}" type="datetime1">
              <a:rPr lang="en-US" smtClean="0">
                <a:solidFill>
                  <a:prstClr val="black">
                    <a:tint val="75000"/>
                  </a:prstClr>
                </a:solidFill>
              </a:rPr>
              <a:t>6/28/2016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8F39805-15B8-404B-B636-9140E210BB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8291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DE57C3CB-FF1E-4DA8-ADDF-90090AEA3F47}" type="datetime1">
              <a:rPr lang="en-US" smtClean="0">
                <a:solidFill>
                  <a:prstClr val="black">
                    <a:tint val="75000"/>
                  </a:prstClr>
                </a:solidFill>
              </a:rPr>
              <a:t>6/28/2016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766CB4-6AEF-4BB6-8C04-C42D5481A03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4646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8342DD5-C6AD-4B77-9FDB-E5B286040250}" type="datetime1">
              <a:rPr lang="en-US" smtClean="0"/>
              <a:t>6/28/2016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6CCAD4-239D-4E10-906F-B36B84120359}" type="slidenum">
              <a:rPr lang="en-GB" smtClean="0"/>
              <a:t>‹#›</a:t>
            </a:fld>
            <a:endParaRPr lang="en-GB"/>
          </a:p>
        </p:txBody>
      </p:sp>
    </p:spTree>
    <p:extLst>
      <p:ext uri="{BB962C8B-B14F-4D97-AF65-F5344CB8AC3E}">
        <p14:creationId xmlns:p14="http://schemas.microsoft.com/office/powerpoint/2010/main" val="2333460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91114BDA-3E34-4EFB-B9E0-1B65C114AEA7}" type="datetime1">
              <a:rPr lang="en-US" smtClean="0">
                <a:solidFill>
                  <a:prstClr val="black">
                    <a:tint val="75000"/>
                  </a:prstClr>
                </a:solidFill>
              </a:rPr>
              <a:t>6/28/2016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E818D1D-7841-4318-A9FD-FF3A6B94B1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3361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B72A2CE-5AF8-4712-B56F-80FA6E3C8DAC}" type="datetime1">
              <a:rPr lang="en-US" smtClean="0">
                <a:solidFill>
                  <a:prstClr val="black">
                    <a:tint val="75000"/>
                  </a:prstClr>
                </a:solidFill>
              </a:rPr>
              <a:t>6/28/2016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966E393-4907-4EF4-A006-E5E961EC3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4521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B77150-4FEE-482B-8297-B0E9449DE5AB}" type="datetime1">
              <a:rPr lang="en-US" smtClean="0">
                <a:solidFill>
                  <a:prstClr val="black">
                    <a:tint val="75000"/>
                  </a:prstClr>
                </a:solidFill>
              </a:rPr>
              <a:t>6/28/2016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E78867D-81EA-4508-9995-F1E9EDF313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59428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AAC4397-2E63-4AC0-9737-6CAB89029DD3}" type="datetime1">
              <a:rPr lang="en-US" smtClean="0">
                <a:solidFill>
                  <a:prstClr val="black">
                    <a:tint val="75000"/>
                  </a:prstClr>
                </a:solidFill>
              </a:rPr>
              <a:t>6/28/2016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CC50929-5BD8-4CB1-AA04-E6999E385F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9811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A89B10E-D3D8-4C07-8E29-FF8EEE6CEAC2}"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73660D-4EE0-4887-B21D-81135D74D1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36256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3AA73F3-12A6-4DCF-B08A-C772ECBA9181}"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E00390-BE0D-4C59-B9CD-87252BA2DAA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79056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BC56B3A4-D698-4CAF-8B74-25E2BD7193CD}"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3D51D3-D465-4584-BF56-2B1FC81C10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695952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51522A4-39FE-472A-A58C-588B4A45E491}"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D8FEC1-E7A1-4554-A359-A3D0EBACE5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992370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C2990C8-CF41-4507-9D00-9499E6F7BA74}"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1A1636-FF42-45FA-87DC-6B95284CF7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73828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A0C44BF3-5AE1-424E-B0E3-2540FA451179}" type="datetime1">
              <a:rPr lang="en-US" smtClean="0">
                <a:solidFill>
                  <a:prstClr val="black">
                    <a:tint val="75000"/>
                  </a:prstClr>
                </a:solidFill>
              </a:rPr>
              <a:t>6/28/2016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8F39805-15B8-404B-B636-9140E210BB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0216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D4932AA-EBE6-46BA-89AD-C7EDA28FFAFD}" type="datetime1">
              <a:rPr lang="en-US" smtClean="0"/>
              <a:t>6/28/2016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6CCAD4-239D-4E10-906F-B36B84120359}" type="slidenum">
              <a:rPr lang="en-GB" smtClean="0"/>
              <a:t>‹#›</a:t>
            </a:fld>
            <a:endParaRPr lang="en-GB"/>
          </a:p>
        </p:txBody>
      </p:sp>
    </p:spTree>
    <p:extLst>
      <p:ext uri="{BB962C8B-B14F-4D97-AF65-F5344CB8AC3E}">
        <p14:creationId xmlns:p14="http://schemas.microsoft.com/office/powerpoint/2010/main" val="10667066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C720C0A1-A854-4688-A4E6-AEF6617FD752}" type="datetime1">
              <a:rPr lang="en-US" smtClean="0">
                <a:solidFill>
                  <a:prstClr val="black">
                    <a:tint val="75000"/>
                  </a:prstClr>
                </a:solidFill>
              </a:rPr>
              <a:t>6/28/2016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766CB4-6AEF-4BB6-8C04-C42D5481A03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718598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D4B0569E-E06E-4FD7-87A2-2B528EE02BA0}" type="datetime1">
              <a:rPr lang="en-US" smtClean="0">
                <a:solidFill>
                  <a:prstClr val="black">
                    <a:tint val="75000"/>
                  </a:prstClr>
                </a:solidFill>
              </a:rPr>
              <a:t>6/28/2016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E818D1D-7841-4318-A9FD-FF3A6B94B1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11732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86616C-A3E3-4235-9BC4-6F170841927D}" type="datetime1">
              <a:rPr lang="en-US" smtClean="0">
                <a:solidFill>
                  <a:prstClr val="black">
                    <a:tint val="75000"/>
                  </a:prstClr>
                </a:solidFill>
              </a:rPr>
              <a:t>6/28/2016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966E393-4907-4EF4-A006-E5E961EC3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2031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F4F6021-3485-4E32-AF91-154E44E649EA}" type="datetime1">
              <a:rPr lang="en-US" smtClean="0">
                <a:solidFill>
                  <a:prstClr val="black">
                    <a:tint val="75000"/>
                  </a:prstClr>
                </a:solidFill>
              </a:rPr>
              <a:t>6/28/2016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E78867D-81EA-4508-9995-F1E9EDF313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526550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FB33CFD-47A6-4CC4-BEB3-6E1A9E972FD8}" type="datetime1">
              <a:rPr lang="en-US" smtClean="0">
                <a:solidFill>
                  <a:prstClr val="black">
                    <a:tint val="75000"/>
                  </a:prstClr>
                </a:solidFill>
              </a:rPr>
              <a:t>6/28/2016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CC50929-5BD8-4CB1-AA04-E6999E385F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65201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7D4B11AD-2CB4-4A2F-A302-650493D4D4F2}"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73660D-4EE0-4887-B21D-81135D74D1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09726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FCD9F94-6A80-4DD1-BA94-797810C092C1}" type="datetime1">
              <a:rPr lang="en-US" smtClean="0">
                <a:solidFill>
                  <a:prstClr val="black">
                    <a:tint val="75000"/>
                  </a:prstClr>
                </a:solidFill>
              </a:rPr>
              <a:t>6/28/2016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E00390-BE0D-4C59-B9CD-87252BA2DAA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3672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AE77DD-73F7-465E-8AEC-1E74E4C8CA79}" type="datetime1">
              <a:rPr lang="en-US" smtClean="0"/>
              <a:t>6/28/2016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6CCAD4-239D-4E10-906F-B36B84120359}" type="slidenum">
              <a:rPr lang="en-GB" smtClean="0"/>
              <a:t>‹#›</a:t>
            </a:fld>
            <a:endParaRPr lang="en-GB"/>
          </a:p>
        </p:txBody>
      </p:sp>
    </p:spTree>
    <p:extLst>
      <p:ext uri="{BB962C8B-B14F-4D97-AF65-F5344CB8AC3E}">
        <p14:creationId xmlns:p14="http://schemas.microsoft.com/office/powerpoint/2010/main" val="977684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993E65-FADE-4DA0-B5E6-5888D737E975}" type="datetime1">
              <a:rPr lang="en-US" smtClean="0"/>
              <a:t>6/28/2016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6CCAD4-239D-4E10-906F-B36B84120359}" type="slidenum">
              <a:rPr lang="en-GB" smtClean="0"/>
              <a:t>‹#›</a:t>
            </a:fld>
            <a:endParaRPr lang="en-GB"/>
          </a:p>
        </p:txBody>
      </p:sp>
    </p:spTree>
    <p:extLst>
      <p:ext uri="{BB962C8B-B14F-4D97-AF65-F5344CB8AC3E}">
        <p14:creationId xmlns:p14="http://schemas.microsoft.com/office/powerpoint/2010/main" val="2219258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C16159-3FFF-48AB-9F40-F9534394CBEC}" type="datetime1">
              <a:rPr lang="en-US" smtClean="0"/>
              <a:t>6/28/2016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6CCAD4-239D-4E10-906F-B36B84120359}" type="slidenum">
              <a:rPr lang="en-GB" smtClean="0"/>
              <a:t>‹#›</a:t>
            </a:fld>
            <a:endParaRPr lang="en-GB"/>
          </a:p>
        </p:txBody>
      </p:sp>
    </p:spTree>
    <p:extLst>
      <p:ext uri="{BB962C8B-B14F-4D97-AF65-F5344CB8AC3E}">
        <p14:creationId xmlns:p14="http://schemas.microsoft.com/office/powerpoint/2010/main" val="1050473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34751B-F3A0-4C43-91DA-27C8E3689D36}" type="datetime1">
              <a:rPr lang="en-US" smtClean="0"/>
              <a:t>6/28/2016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CCAD4-239D-4E10-906F-B36B84120359}" type="slidenum">
              <a:rPr lang="en-GB" smtClean="0"/>
              <a:t>‹#›</a:t>
            </a:fld>
            <a:endParaRPr lang="en-GB"/>
          </a:p>
        </p:txBody>
      </p:sp>
    </p:spTree>
    <p:extLst>
      <p:ext uri="{BB962C8B-B14F-4D97-AF65-F5344CB8AC3E}">
        <p14:creationId xmlns:p14="http://schemas.microsoft.com/office/powerpoint/2010/main" val="1120891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eaLnBrk="0" fontAlgn="base" hangingPunct="0">
              <a:spcBef>
                <a:spcPct val="0"/>
              </a:spcBef>
              <a:spcAft>
                <a:spcPct val="0"/>
              </a:spcAft>
              <a:defRPr/>
            </a:pPr>
            <a:fld id="{F09910A0-73D6-4051-8CBD-D3C5D4AA22E4}" type="datetime1">
              <a:rPr lang="en-US" smtClean="0">
                <a:solidFill>
                  <a:prstClr val="black">
                    <a:tint val="75000"/>
                  </a:prstClr>
                </a:solidFill>
                <a:latin typeface="Arial" panose="020B0604020202020204" pitchFamily="34" charset="0"/>
                <a:ea typeface="ＭＳ Ｐゴシック" panose="020B0600070205080204" pitchFamily="34" charset="-128"/>
              </a:rPr>
              <a:t>6/28/2016</a:t>
            </a:fld>
            <a:endParaRPr lang="en-US">
              <a:solidFill>
                <a:prstClr val="black">
                  <a:tint val="75000"/>
                </a:prstClr>
              </a:solidFill>
              <a:latin typeface="Arial" panose="020B0604020202020204" pitchFamily="34" charset="0"/>
              <a:ea typeface="ＭＳ Ｐゴシック" panose="020B0600070205080204" pitchFamily="34" charset="-128"/>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eaLnBrk="0" fontAlgn="base" hangingPunct="0">
              <a:spcBef>
                <a:spcPct val="0"/>
              </a:spcBef>
              <a:spcAft>
                <a:spcPct val="0"/>
              </a:spcAft>
              <a:defRPr/>
            </a:pPr>
            <a:endParaRPr lang="en-US">
              <a:solidFill>
                <a:prstClr val="black">
                  <a:tint val="75000"/>
                </a:prstClr>
              </a:solidFill>
              <a:latin typeface="Arial" panose="020B0604020202020204" pitchFamily="34" charset="0"/>
              <a:ea typeface="ＭＳ Ｐゴシック" panose="020B0600070205080204" pitchFamily="34" charset="-128"/>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eaLnBrk="0" fontAlgn="base" hangingPunct="0">
              <a:spcBef>
                <a:spcPct val="0"/>
              </a:spcBef>
              <a:spcAft>
                <a:spcPct val="0"/>
              </a:spcAft>
              <a:defRPr/>
            </a:pPr>
            <a:fld id="{160F4D02-39C2-4B5A-A088-5B5B3664E2EB}" type="slidenum">
              <a:rPr lang="en-US" smtClean="0">
                <a:solidFill>
                  <a:prstClr val="black">
                    <a:tint val="75000"/>
                  </a:prstClr>
                </a:solidFill>
                <a:latin typeface="Arial" panose="020B0604020202020204" pitchFamily="34" charset="0"/>
                <a:ea typeface="ＭＳ Ｐゴシック" panose="020B0600070205080204" pitchFamily="34" charset="-128"/>
              </a:rPr>
              <a:pPr defTabSz="457200" eaLnBrk="0" fontAlgn="base" hangingPunct="0">
                <a:spcBef>
                  <a:spcPct val="0"/>
                </a:spcBef>
                <a:spcAft>
                  <a:spcPct val="0"/>
                </a:spcAft>
                <a:defRPr/>
              </a:pPr>
              <a:t>‹#›</a:t>
            </a:fld>
            <a:endParaRPr lang="en-US">
              <a:solidFill>
                <a:prstClr val="black">
                  <a:tint val="75000"/>
                </a:prstClr>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09910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eaLnBrk="0" fontAlgn="base" hangingPunct="0">
              <a:spcBef>
                <a:spcPct val="0"/>
              </a:spcBef>
              <a:spcAft>
                <a:spcPct val="0"/>
              </a:spcAft>
              <a:defRPr/>
            </a:pPr>
            <a:fld id="{0C327C2F-15C2-4E40-AD1E-964A50AF316D}" type="datetime1">
              <a:rPr lang="en-US" smtClean="0">
                <a:solidFill>
                  <a:prstClr val="black">
                    <a:tint val="75000"/>
                  </a:prstClr>
                </a:solidFill>
                <a:latin typeface="Arial" panose="020B0604020202020204" pitchFamily="34" charset="0"/>
                <a:ea typeface="ＭＳ Ｐゴシック" panose="020B0600070205080204" pitchFamily="34" charset="-128"/>
              </a:rPr>
              <a:t>6/28/2016</a:t>
            </a:fld>
            <a:endParaRPr lang="en-US">
              <a:solidFill>
                <a:prstClr val="black">
                  <a:tint val="75000"/>
                </a:prstClr>
              </a:solidFill>
              <a:latin typeface="Arial" panose="020B0604020202020204" pitchFamily="34" charset="0"/>
              <a:ea typeface="ＭＳ Ｐゴシック" panose="020B0600070205080204" pitchFamily="34" charset="-128"/>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eaLnBrk="0" fontAlgn="base" hangingPunct="0">
              <a:spcBef>
                <a:spcPct val="0"/>
              </a:spcBef>
              <a:spcAft>
                <a:spcPct val="0"/>
              </a:spcAft>
              <a:defRPr/>
            </a:pPr>
            <a:endParaRPr lang="en-US">
              <a:solidFill>
                <a:prstClr val="black">
                  <a:tint val="75000"/>
                </a:prstClr>
              </a:solidFill>
              <a:latin typeface="Arial" panose="020B0604020202020204" pitchFamily="34" charset="0"/>
              <a:ea typeface="ＭＳ Ｐゴシック" panose="020B0600070205080204" pitchFamily="34" charset="-128"/>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eaLnBrk="0" fontAlgn="base" hangingPunct="0">
              <a:spcBef>
                <a:spcPct val="0"/>
              </a:spcBef>
              <a:spcAft>
                <a:spcPct val="0"/>
              </a:spcAft>
              <a:defRPr/>
            </a:pPr>
            <a:fld id="{160F4D02-39C2-4B5A-A088-5B5B3664E2EB}" type="slidenum">
              <a:rPr lang="en-US" smtClean="0">
                <a:solidFill>
                  <a:prstClr val="black">
                    <a:tint val="75000"/>
                  </a:prstClr>
                </a:solidFill>
                <a:latin typeface="Arial" panose="020B0604020202020204" pitchFamily="34" charset="0"/>
                <a:ea typeface="ＭＳ Ｐゴシック" panose="020B0600070205080204" pitchFamily="34" charset="-128"/>
              </a:rPr>
              <a:pPr defTabSz="457200" eaLnBrk="0" fontAlgn="base" hangingPunct="0">
                <a:spcBef>
                  <a:spcPct val="0"/>
                </a:spcBef>
                <a:spcAft>
                  <a:spcPct val="0"/>
                </a:spcAft>
                <a:defRPr/>
              </a:pPr>
              <a:t>‹#›</a:t>
            </a:fld>
            <a:endParaRPr lang="en-US">
              <a:solidFill>
                <a:prstClr val="black">
                  <a:tint val="75000"/>
                </a:prstClr>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233833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eaLnBrk="0" fontAlgn="base" hangingPunct="0">
              <a:spcBef>
                <a:spcPct val="0"/>
              </a:spcBef>
              <a:spcAft>
                <a:spcPct val="0"/>
              </a:spcAft>
              <a:defRPr/>
            </a:pPr>
            <a:fld id="{026D7EF9-C6B3-48C6-B48D-B5CE4CE34597}" type="datetime1">
              <a:rPr lang="en-US" smtClean="0">
                <a:solidFill>
                  <a:prstClr val="black">
                    <a:tint val="75000"/>
                  </a:prstClr>
                </a:solidFill>
                <a:latin typeface="Arial" panose="020B0604020202020204" pitchFamily="34" charset="0"/>
                <a:ea typeface="ＭＳ Ｐゴシック" panose="020B0600070205080204" pitchFamily="34" charset="-128"/>
              </a:rPr>
              <a:t>6/28/2016</a:t>
            </a:fld>
            <a:endParaRPr lang="en-US">
              <a:solidFill>
                <a:prstClr val="black">
                  <a:tint val="75000"/>
                </a:prstClr>
              </a:solidFill>
              <a:latin typeface="Arial" panose="020B0604020202020204" pitchFamily="34" charset="0"/>
              <a:ea typeface="ＭＳ Ｐゴシック" panose="020B0600070205080204" pitchFamily="34" charset="-128"/>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eaLnBrk="0" fontAlgn="base" hangingPunct="0">
              <a:spcBef>
                <a:spcPct val="0"/>
              </a:spcBef>
              <a:spcAft>
                <a:spcPct val="0"/>
              </a:spcAft>
              <a:defRPr/>
            </a:pPr>
            <a:endParaRPr lang="en-US">
              <a:solidFill>
                <a:prstClr val="black">
                  <a:tint val="75000"/>
                </a:prstClr>
              </a:solidFill>
              <a:latin typeface="Arial" panose="020B0604020202020204" pitchFamily="34" charset="0"/>
              <a:ea typeface="ＭＳ Ｐゴシック" panose="020B0600070205080204" pitchFamily="34" charset="-128"/>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eaLnBrk="0" fontAlgn="base" hangingPunct="0">
              <a:spcBef>
                <a:spcPct val="0"/>
              </a:spcBef>
              <a:spcAft>
                <a:spcPct val="0"/>
              </a:spcAft>
              <a:defRPr/>
            </a:pPr>
            <a:fld id="{160F4D02-39C2-4B5A-A088-5B5B3664E2EB}" type="slidenum">
              <a:rPr lang="en-US" smtClean="0">
                <a:solidFill>
                  <a:prstClr val="black">
                    <a:tint val="75000"/>
                  </a:prstClr>
                </a:solidFill>
                <a:latin typeface="Arial" panose="020B0604020202020204" pitchFamily="34" charset="0"/>
                <a:ea typeface="ＭＳ Ｐゴシック" panose="020B0600070205080204" pitchFamily="34" charset="-128"/>
              </a:rPr>
              <a:pPr defTabSz="457200" eaLnBrk="0" fontAlgn="base" hangingPunct="0">
                <a:spcBef>
                  <a:spcPct val="0"/>
                </a:spcBef>
                <a:spcAft>
                  <a:spcPct val="0"/>
                </a:spcAft>
                <a:defRPr/>
              </a:pPr>
              <a:t>‹#›</a:t>
            </a:fld>
            <a:endParaRPr lang="en-US">
              <a:solidFill>
                <a:prstClr val="black">
                  <a:tint val="75000"/>
                </a:prstClr>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074609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eaLnBrk="0" fontAlgn="base" hangingPunct="0">
              <a:spcBef>
                <a:spcPct val="0"/>
              </a:spcBef>
              <a:spcAft>
                <a:spcPct val="0"/>
              </a:spcAft>
              <a:defRPr/>
            </a:pPr>
            <a:fld id="{5634AE92-0DE3-434A-B5AD-C84CC510A4B3}" type="datetime1">
              <a:rPr lang="en-US" smtClean="0">
                <a:solidFill>
                  <a:prstClr val="black">
                    <a:tint val="75000"/>
                  </a:prstClr>
                </a:solidFill>
                <a:latin typeface="Arial" panose="020B0604020202020204" pitchFamily="34" charset="0"/>
                <a:ea typeface="ＭＳ Ｐゴシック" panose="020B0600070205080204" pitchFamily="34" charset="-128"/>
              </a:rPr>
              <a:t>6/28/2016</a:t>
            </a:fld>
            <a:endParaRPr lang="en-US">
              <a:solidFill>
                <a:prstClr val="black">
                  <a:tint val="75000"/>
                </a:prstClr>
              </a:solidFill>
              <a:latin typeface="Arial" panose="020B0604020202020204" pitchFamily="34" charset="0"/>
              <a:ea typeface="ＭＳ Ｐゴシック" panose="020B0600070205080204" pitchFamily="34" charset="-128"/>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eaLnBrk="0" fontAlgn="base" hangingPunct="0">
              <a:spcBef>
                <a:spcPct val="0"/>
              </a:spcBef>
              <a:spcAft>
                <a:spcPct val="0"/>
              </a:spcAft>
              <a:defRPr/>
            </a:pPr>
            <a:endParaRPr lang="en-US">
              <a:solidFill>
                <a:prstClr val="black">
                  <a:tint val="75000"/>
                </a:prstClr>
              </a:solidFill>
              <a:latin typeface="Arial" panose="020B0604020202020204" pitchFamily="34" charset="0"/>
              <a:ea typeface="ＭＳ Ｐゴシック" panose="020B0600070205080204" pitchFamily="34" charset="-128"/>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eaLnBrk="0" fontAlgn="base" hangingPunct="0">
              <a:spcBef>
                <a:spcPct val="0"/>
              </a:spcBef>
              <a:spcAft>
                <a:spcPct val="0"/>
              </a:spcAft>
              <a:defRPr/>
            </a:pPr>
            <a:fld id="{160F4D02-39C2-4B5A-A088-5B5B3664E2EB}" type="slidenum">
              <a:rPr lang="en-US" smtClean="0">
                <a:solidFill>
                  <a:prstClr val="black">
                    <a:tint val="75000"/>
                  </a:prstClr>
                </a:solidFill>
                <a:latin typeface="Arial" panose="020B0604020202020204" pitchFamily="34" charset="0"/>
                <a:ea typeface="ＭＳ Ｐゴシック" panose="020B0600070205080204" pitchFamily="34" charset="-128"/>
              </a:rPr>
              <a:pPr defTabSz="457200" eaLnBrk="0" fontAlgn="base" hangingPunct="0">
                <a:spcBef>
                  <a:spcPct val="0"/>
                </a:spcBef>
                <a:spcAft>
                  <a:spcPct val="0"/>
                </a:spcAft>
                <a:defRPr/>
              </a:pPr>
              <a:t>‹#›</a:t>
            </a:fld>
            <a:endParaRPr lang="en-US">
              <a:solidFill>
                <a:prstClr val="black">
                  <a:tint val="75000"/>
                </a:prstClr>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9760325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eaLnBrk="0" fontAlgn="base" hangingPunct="0">
              <a:spcBef>
                <a:spcPct val="0"/>
              </a:spcBef>
              <a:spcAft>
                <a:spcPct val="0"/>
              </a:spcAft>
              <a:defRPr/>
            </a:pPr>
            <a:fld id="{576A5889-1559-4B6A-9459-D7A56C47AE55}" type="datetime1">
              <a:rPr lang="en-US" smtClean="0">
                <a:solidFill>
                  <a:prstClr val="black">
                    <a:tint val="75000"/>
                  </a:prstClr>
                </a:solidFill>
                <a:latin typeface="Arial" panose="020B0604020202020204" pitchFamily="34" charset="0"/>
                <a:ea typeface="ＭＳ Ｐゴシック" panose="020B0600070205080204" pitchFamily="34" charset="-128"/>
              </a:rPr>
              <a:t>6/28/2016</a:t>
            </a:fld>
            <a:endParaRPr lang="en-US">
              <a:solidFill>
                <a:prstClr val="black">
                  <a:tint val="75000"/>
                </a:prstClr>
              </a:solidFill>
              <a:latin typeface="Arial" panose="020B0604020202020204" pitchFamily="34" charset="0"/>
              <a:ea typeface="ＭＳ Ｐゴシック" panose="020B0600070205080204" pitchFamily="34" charset="-128"/>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eaLnBrk="0" fontAlgn="base" hangingPunct="0">
              <a:spcBef>
                <a:spcPct val="0"/>
              </a:spcBef>
              <a:spcAft>
                <a:spcPct val="0"/>
              </a:spcAft>
              <a:defRPr/>
            </a:pPr>
            <a:endParaRPr lang="en-US">
              <a:solidFill>
                <a:prstClr val="black">
                  <a:tint val="75000"/>
                </a:prstClr>
              </a:solidFill>
              <a:latin typeface="Arial" panose="020B0604020202020204" pitchFamily="34" charset="0"/>
              <a:ea typeface="ＭＳ Ｐゴシック" panose="020B0600070205080204" pitchFamily="34" charset="-128"/>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eaLnBrk="0" fontAlgn="base" hangingPunct="0">
              <a:spcBef>
                <a:spcPct val="0"/>
              </a:spcBef>
              <a:spcAft>
                <a:spcPct val="0"/>
              </a:spcAft>
              <a:defRPr/>
            </a:pPr>
            <a:fld id="{160F4D02-39C2-4B5A-A088-5B5B3664E2EB}" type="slidenum">
              <a:rPr lang="en-US" smtClean="0">
                <a:solidFill>
                  <a:prstClr val="black">
                    <a:tint val="75000"/>
                  </a:prstClr>
                </a:solidFill>
                <a:latin typeface="Arial" panose="020B0604020202020204" pitchFamily="34" charset="0"/>
                <a:ea typeface="ＭＳ Ｐゴシック" panose="020B0600070205080204" pitchFamily="34" charset="-128"/>
              </a:rPr>
              <a:pPr defTabSz="457200" eaLnBrk="0" fontAlgn="base" hangingPunct="0">
                <a:spcBef>
                  <a:spcPct val="0"/>
                </a:spcBef>
                <a:spcAft>
                  <a:spcPct val="0"/>
                </a:spcAft>
                <a:defRPr/>
              </a:pPr>
              <a:t>‹#›</a:t>
            </a:fld>
            <a:endParaRPr lang="en-US">
              <a:solidFill>
                <a:prstClr val="black">
                  <a:tint val="75000"/>
                </a:prstClr>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307944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9.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1521" y="1650397"/>
            <a:ext cx="10676586" cy="2387600"/>
          </a:xfrm>
        </p:spPr>
        <p:txBody>
          <a:bodyPr>
            <a:normAutofit fontScale="90000"/>
          </a:bodyPr>
          <a:lstStyle/>
          <a:p>
            <a:r>
              <a:rPr lang="en-GB" dirty="0" smtClean="0">
                <a:latin typeface="Verdana" panose="020B0604030504040204" pitchFamily="34" charset="0"/>
                <a:ea typeface="Verdana" panose="020B0604030504040204" pitchFamily="34" charset="0"/>
                <a:cs typeface="Verdana" panose="020B0604030504040204" pitchFamily="34" charset="0"/>
              </a:rPr>
              <a:t>The role of the Gardens Trust in the planning process</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Subtitle 2"/>
          <p:cNvSpPr>
            <a:spLocks noGrp="1"/>
          </p:cNvSpPr>
          <p:nvPr>
            <p:ph type="subTitle" idx="1"/>
          </p:nvPr>
        </p:nvSpPr>
        <p:spPr>
          <a:xfrm>
            <a:off x="1524000" y="4877047"/>
            <a:ext cx="9144000" cy="1655762"/>
          </a:xfrm>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Caroline Ikin</a:t>
            </a:r>
          </a:p>
          <a:p>
            <a:r>
              <a:rPr lang="en-GB" dirty="0" smtClean="0">
                <a:latin typeface="Verdana" panose="020B0604030504040204" pitchFamily="34" charset="0"/>
                <a:ea typeface="Verdana" panose="020B0604030504040204" pitchFamily="34" charset="0"/>
                <a:cs typeface="Verdana" panose="020B0604030504040204" pitchFamily="34" charset="0"/>
              </a:rPr>
              <a:t>Historic Landscape Project Officer</a:t>
            </a:r>
          </a:p>
          <a:p>
            <a:r>
              <a:rPr lang="en-GB" dirty="0" smtClean="0">
                <a:latin typeface="Verdana" panose="020B0604030504040204" pitchFamily="34" charset="0"/>
                <a:ea typeface="Verdana" panose="020B0604030504040204" pitchFamily="34" charset="0"/>
                <a:cs typeface="Verdana" panose="020B0604030504040204" pitchFamily="34" charset="0"/>
              </a:rPr>
              <a:t>The Gardens Trust</a:t>
            </a:r>
          </a:p>
          <a:p>
            <a:endParaRPr lang="en-GB"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7605" y="314096"/>
            <a:ext cx="2968581" cy="1612247"/>
          </a:xfrm>
          <a:prstGeom prst="rect">
            <a:avLst/>
          </a:prstGeom>
        </p:spPr>
      </p:pic>
    </p:spTree>
    <p:extLst>
      <p:ext uri="{BB962C8B-B14F-4D97-AF65-F5344CB8AC3E}">
        <p14:creationId xmlns:p14="http://schemas.microsoft.com/office/powerpoint/2010/main" val="210477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209800" y="533401"/>
            <a:ext cx="7886700" cy="1325563"/>
          </a:xfrm>
        </p:spPr>
        <p:txBody>
          <a:bodyPr/>
          <a:lstStyle/>
          <a:p>
            <a:pPr marL="171450" indent="-171450" algn="ctr" eaLnBrk="1" hangingPunct="1"/>
            <a:endParaRPr lang="en-US"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Content Placeholder 1"/>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698303" y="1899726"/>
            <a:ext cx="1551096" cy="1952242"/>
          </a:xfrm>
        </p:spPr>
      </p:pic>
      <p:pic>
        <p:nvPicPr>
          <p:cNvPr id="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9428" y="2286001"/>
            <a:ext cx="4220743" cy="123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71633" b="85699"/>
          <a:stretch/>
        </p:blipFill>
        <p:spPr>
          <a:xfrm>
            <a:off x="8172694" y="1899726"/>
            <a:ext cx="4359486" cy="2264059"/>
          </a:xfrm>
          <a:prstGeom prst="rect">
            <a:avLst/>
          </a:prstGeom>
        </p:spPr>
      </p:pic>
      <p:sp>
        <p:nvSpPr>
          <p:cNvPr id="3" name="TextBox 2"/>
          <p:cNvSpPr txBox="1"/>
          <p:nvPr/>
        </p:nvSpPr>
        <p:spPr>
          <a:xfrm>
            <a:off x="4698982" y="2201212"/>
            <a:ext cx="936171" cy="1323439"/>
          </a:xfrm>
          <a:prstGeom prst="rect">
            <a:avLst/>
          </a:prstGeom>
          <a:noFill/>
        </p:spPr>
        <p:txBody>
          <a:bodyPr wrap="square" rtlCol="0">
            <a:spAutoFit/>
          </a:bodyPr>
          <a:lstStyle/>
          <a:p>
            <a:r>
              <a:rPr lang="en-GB" sz="8000" dirty="0" smtClean="0"/>
              <a:t>+</a:t>
            </a:r>
            <a:endParaRPr lang="en-GB" sz="8000" dirty="0"/>
          </a:p>
        </p:txBody>
      </p:sp>
      <p:sp>
        <p:nvSpPr>
          <p:cNvPr id="4" name="TextBox 3"/>
          <p:cNvSpPr txBox="1"/>
          <p:nvPr/>
        </p:nvSpPr>
        <p:spPr>
          <a:xfrm>
            <a:off x="7543800" y="2201211"/>
            <a:ext cx="898071" cy="1323439"/>
          </a:xfrm>
          <a:prstGeom prst="rect">
            <a:avLst/>
          </a:prstGeom>
          <a:noFill/>
        </p:spPr>
        <p:txBody>
          <a:bodyPr wrap="square" rtlCol="0">
            <a:spAutoFit/>
          </a:bodyPr>
          <a:lstStyle/>
          <a:p>
            <a:r>
              <a:rPr lang="en-GB" sz="8000" dirty="0" smtClean="0"/>
              <a:t>=</a:t>
            </a:r>
            <a:endParaRPr lang="en-GB" sz="8000" dirty="0"/>
          </a:p>
        </p:txBody>
      </p:sp>
      <p:sp>
        <p:nvSpPr>
          <p:cNvPr id="5" name="TextBox 4"/>
          <p:cNvSpPr txBox="1"/>
          <p:nvPr/>
        </p:nvSpPr>
        <p:spPr>
          <a:xfrm>
            <a:off x="667718" y="4406154"/>
            <a:ext cx="3084162" cy="1015663"/>
          </a:xfrm>
          <a:prstGeom prst="rect">
            <a:avLst/>
          </a:prstGeom>
          <a:noFill/>
        </p:spPr>
        <p:txBody>
          <a:bodyPr wrap="square" rtlCol="0">
            <a:spAutoFit/>
          </a:bodyPr>
          <a:lstStyle/>
          <a:p>
            <a:r>
              <a:rPr lang="en-GB" sz="6000" dirty="0" smtClean="0">
                <a:solidFill>
                  <a:srgbClr val="FF0000"/>
                </a:solidFill>
              </a:rPr>
              <a:t>Research</a:t>
            </a:r>
            <a:endParaRPr lang="en-GB" sz="6000" dirty="0">
              <a:solidFill>
                <a:srgbClr val="FF0000"/>
              </a:solidFill>
            </a:endParaRPr>
          </a:p>
        </p:txBody>
      </p:sp>
      <p:sp>
        <p:nvSpPr>
          <p:cNvPr id="6" name="TextBox 5"/>
          <p:cNvSpPr txBox="1"/>
          <p:nvPr/>
        </p:nvSpPr>
        <p:spPr>
          <a:xfrm>
            <a:off x="4507786" y="4406153"/>
            <a:ext cx="3290728" cy="1015663"/>
          </a:xfrm>
          <a:prstGeom prst="rect">
            <a:avLst/>
          </a:prstGeom>
          <a:noFill/>
        </p:spPr>
        <p:txBody>
          <a:bodyPr wrap="square" rtlCol="0">
            <a:spAutoFit/>
          </a:bodyPr>
          <a:lstStyle/>
          <a:p>
            <a:r>
              <a:rPr lang="en-GB" sz="6000" dirty="0" smtClean="0">
                <a:solidFill>
                  <a:srgbClr val="FF0000"/>
                </a:solidFill>
              </a:rPr>
              <a:t>Conserve</a:t>
            </a:r>
            <a:endParaRPr lang="en-GB" dirty="0"/>
          </a:p>
        </p:txBody>
      </p:sp>
      <p:sp>
        <p:nvSpPr>
          <p:cNvPr id="9" name="TextBox 8"/>
          <p:cNvSpPr txBox="1"/>
          <p:nvPr/>
        </p:nvSpPr>
        <p:spPr>
          <a:xfrm>
            <a:off x="8221435" y="4406155"/>
            <a:ext cx="3750129" cy="1015663"/>
          </a:xfrm>
          <a:prstGeom prst="rect">
            <a:avLst/>
          </a:prstGeom>
          <a:noFill/>
        </p:spPr>
        <p:txBody>
          <a:bodyPr wrap="square" rtlCol="0">
            <a:spAutoFit/>
          </a:bodyPr>
          <a:lstStyle/>
          <a:p>
            <a:pPr lvl="0"/>
            <a:r>
              <a:rPr lang="en-GB" sz="6000" dirty="0">
                <a:solidFill>
                  <a:srgbClr val="FF0000"/>
                </a:solidFill>
              </a:rPr>
              <a:t>Campaign</a:t>
            </a:r>
            <a:endParaRPr lang="en-GB" dirty="0">
              <a:solidFill>
                <a:prstClr val="black"/>
              </a:solidFill>
            </a:endParaRPr>
          </a:p>
        </p:txBody>
      </p:sp>
    </p:spTree>
    <p:extLst>
      <p:ext uri="{BB962C8B-B14F-4D97-AF65-F5344CB8AC3E}">
        <p14:creationId xmlns:p14="http://schemas.microsoft.com/office/powerpoint/2010/main" val="287066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920"/>
          <a:stretch/>
        </p:blipFill>
        <p:spPr>
          <a:xfrm>
            <a:off x="0" y="5275007"/>
            <a:ext cx="3144865" cy="1576784"/>
          </a:xfrm>
          <a:prstGeom prst="rect">
            <a:avLst/>
          </a:prstGeom>
        </p:spPr>
      </p:pic>
      <p:pic>
        <p:nvPicPr>
          <p:cNvPr id="5" name="Picture 4"/>
          <p:cNvPicPr>
            <a:picLocks noChangeAspect="1"/>
          </p:cNvPicPr>
          <p:nvPr/>
        </p:nvPicPr>
        <p:blipFill rotWithShape="1">
          <a:blip r:embed="rId4"/>
          <a:srcRect l="16252" r="20087" b="7177"/>
          <a:stretch/>
        </p:blipFill>
        <p:spPr>
          <a:xfrm>
            <a:off x="9608949" y="832593"/>
            <a:ext cx="2583051" cy="2118574"/>
          </a:xfrm>
          <a:prstGeom prst="rect">
            <a:avLst/>
          </a:prstGeom>
        </p:spPr>
      </p:pic>
      <p:pic>
        <p:nvPicPr>
          <p:cNvPr id="7" name="Picture 6"/>
          <p:cNvPicPr>
            <a:picLocks noChangeAspect="1"/>
          </p:cNvPicPr>
          <p:nvPr/>
        </p:nvPicPr>
        <p:blipFill rotWithShape="1">
          <a:blip r:embed="rId5"/>
          <a:srcRect t="16659" b="21338"/>
          <a:stretch/>
        </p:blipFill>
        <p:spPr>
          <a:xfrm>
            <a:off x="6706941" y="4618098"/>
            <a:ext cx="5164762" cy="2133529"/>
          </a:xfrm>
          <a:prstGeom prst="rect">
            <a:avLst/>
          </a:prstGeom>
        </p:spPr>
      </p:pic>
      <p:pic>
        <p:nvPicPr>
          <p:cNvPr id="10" name="Picture 9"/>
          <p:cNvPicPr>
            <a:picLocks noChangeAspect="1"/>
          </p:cNvPicPr>
          <p:nvPr/>
        </p:nvPicPr>
        <p:blipFill>
          <a:blip r:embed="rId6"/>
          <a:stretch>
            <a:fillRect/>
          </a:stretch>
        </p:blipFill>
        <p:spPr>
          <a:xfrm>
            <a:off x="6160469" y="199778"/>
            <a:ext cx="3000918" cy="4001225"/>
          </a:xfrm>
          <a:prstGeom prst="rect">
            <a:avLst/>
          </a:prstGeom>
        </p:spPr>
      </p:pic>
      <p:pic>
        <p:nvPicPr>
          <p:cNvPr id="11" name="Picture 10"/>
          <p:cNvPicPr>
            <a:picLocks noChangeAspect="1"/>
          </p:cNvPicPr>
          <p:nvPr/>
        </p:nvPicPr>
        <p:blipFill rotWithShape="1">
          <a:blip r:embed="rId7"/>
          <a:srcRect b="19672"/>
          <a:stretch/>
        </p:blipFill>
        <p:spPr>
          <a:xfrm>
            <a:off x="458135" y="77140"/>
            <a:ext cx="3652369" cy="2200391"/>
          </a:xfrm>
          <a:prstGeom prst="rect">
            <a:avLst/>
          </a:prstGeom>
        </p:spPr>
      </p:pic>
      <p:pic>
        <p:nvPicPr>
          <p:cNvPr id="12" name="Picture 11"/>
          <p:cNvPicPr>
            <a:picLocks noChangeAspect="1"/>
          </p:cNvPicPr>
          <p:nvPr/>
        </p:nvPicPr>
        <p:blipFill>
          <a:blip r:embed="rId8"/>
          <a:stretch>
            <a:fillRect/>
          </a:stretch>
        </p:blipFill>
        <p:spPr>
          <a:xfrm>
            <a:off x="1482511" y="2454270"/>
            <a:ext cx="4230397" cy="2643998"/>
          </a:xfrm>
          <a:prstGeom prst="rect">
            <a:avLst/>
          </a:prstGeom>
        </p:spPr>
      </p:pic>
    </p:spTree>
    <p:extLst>
      <p:ext uri="{BB962C8B-B14F-4D97-AF65-F5344CB8AC3E}">
        <p14:creationId xmlns:p14="http://schemas.microsoft.com/office/powerpoint/2010/main" val="127381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4"/>
          <p:cNvSpPr>
            <a:spLocks noGrp="1"/>
          </p:cNvSpPr>
          <p:nvPr>
            <p:ph type="title"/>
          </p:nvPr>
        </p:nvSpPr>
        <p:spPr>
          <a:xfrm>
            <a:off x="1825625" y="476251"/>
            <a:ext cx="8534400" cy="763613"/>
          </a:xfrm>
        </p:spPr>
        <p:txBody>
          <a:bodyPr rtlCol="0">
            <a:noAutofit/>
          </a:bodyPr>
          <a:lstStyle/>
          <a:p>
            <a:pPr algn="ctr" eaLnBrk="1" fontAlgn="auto" hangingPunct="1">
              <a:spcAft>
                <a:spcPts val="0"/>
              </a:spcAft>
              <a:defRPr/>
            </a:pPr>
            <a:r>
              <a:rPr lang="en-US" sz="36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What are County Gardens Trusts?</a:t>
            </a:r>
          </a:p>
        </p:txBody>
      </p:sp>
      <p:sp>
        <p:nvSpPr>
          <p:cNvPr id="16387" name="Content Placeholder 2"/>
          <p:cNvSpPr>
            <a:spLocks noGrp="1"/>
          </p:cNvSpPr>
          <p:nvPr>
            <p:ph idx="1"/>
          </p:nvPr>
        </p:nvSpPr>
        <p:spPr>
          <a:xfrm>
            <a:off x="800099" y="1487035"/>
            <a:ext cx="10825843" cy="4869316"/>
          </a:xfrm>
        </p:spPr>
        <p:txBody>
          <a:bodyPr/>
          <a:lstStyle/>
          <a:p>
            <a:pPr eaLnBrk="1" hangingPunct="1">
              <a:lnSpc>
                <a:spcPct val="100000"/>
              </a:lnSpc>
              <a:spcBef>
                <a:spcPts val="1200"/>
              </a:spcBef>
              <a:spcAft>
                <a:spcPts val="0"/>
              </a:spcAft>
              <a:buFont typeface="Wingdings" panose="05000000000000000000" pitchFamily="2" charset="2"/>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36 County Gardens Trusts</a:t>
            </a:r>
          </a:p>
          <a:p>
            <a:pPr eaLnBrk="1" hangingPunct="1">
              <a:lnSpc>
                <a:spcPct val="100000"/>
              </a:lnSpc>
              <a:spcBef>
                <a:spcPts val="1200"/>
              </a:spcBef>
              <a:spcAft>
                <a:spcPts val="0"/>
              </a:spcAft>
              <a:buFont typeface="Wingdings" panose="05000000000000000000" pitchFamily="2" charset="2"/>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Autonomous charitable organisations which are all members of the Gardens Trust</a:t>
            </a:r>
          </a:p>
          <a:p>
            <a:pPr eaLnBrk="1" hangingPunct="1">
              <a:lnSpc>
                <a:spcPct val="100000"/>
              </a:lnSpc>
              <a:spcBef>
                <a:spcPts val="1200"/>
              </a:spcBef>
              <a:spcAft>
                <a:spcPts val="0"/>
              </a:spcAft>
              <a:buFont typeface="Wingdings" panose="05000000000000000000" pitchFamily="2" charset="2"/>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Membership varies from 50 to 400+</a:t>
            </a:r>
          </a:p>
          <a:p>
            <a:pPr eaLnBrk="1" hangingPunct="1">
              <a:lnSpc>
                <a:spcPct val="100000"/>
              </a:lnSpc>
              <a:spcBef>
                <a:spcPts val="1200"/>
              </a:spcBef>
              <a:spcAft>
                <a:spcPts val="0"/>
              </a:spcAft>
              <a:buFont typeface="Wingdings" panose="05000000000000000000" pitchFamily="2" charset="2"/>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Research &amp; Recording Groups </a:t>
            </a:r>
          </a:p>
          <a:p>
            <a:pPr eaLnBrk="1" hangingPunct="1">
              <a:lnSpc>
                <a:spcPct val="100000"/>
              </a:lnSpc>
              <a:spcBef>
                <a:spcPts val="1200"/>
              </a:spcBef>
              <a:spcAft>
                <a:spcPts val="0"/>
              </a:spcAft>
              <a:buFont typeface="Wingdings" panose="05000000000000000000" pitchFamily="2" charset="2"/>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Conservation Groups</a:t>
            </a:r>
          </a:p>
          <a:p>
            <a:pPr eaLnBrk="1" hangingPunct="1">
              <a:lnSpc>
                <a:spcPct val="100000"/>
              </a:lnSpc>
              <a:spcBef>
                <a:spcPts val="1200"/>
              </a:spcBef>
              <a:spcAft>
                <a:spcPts val="0"/>
              </a:spcAft>
              <a:buFont typeface="Wingdings" panose="05000000000000000000" pitchFamily="2" charset="2"/>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Education/working with schools</a:t>
            </a:r>
          </a:p>
          <a:p>
            <a:pPr eaLnBrk="1" hangingPunct="1">
              <a:lnSpc>
                <a:spcPct val="100000"/>
              </a:lnSpc>
              <a:spcBef>
                <a:spcPts val="1200"/>
              </a:spcBef>
              <a:spcAft>
                <a:spcPts val="0"/>
              </a:spcAft>
              <a:buFont typeface="Wingdings" panose="05000000000000000000" pitchFamily="2" charset="2"/>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Events and garden visits</a:t>
            </a:r>
          </a:p>
          <a:p>
            <a:pPr eaLnBrk="1" hangingPunct="1">
              <a:buFont typeface="Wingdings 2" panose="05020102010507070707" pitchFamily="18" charset="2"/>
              <a:buNone/>
            </a:pPr>
            <a:endParaRPr lang="en-US" dirty="0" smtClean="0">
              <a:ea typeface="ＭＳ Ｐゴシック" panose="020B0600070205080204" pitchFamily="34" charset="-128"/>
            </a:endParaRPr>
          </a:p>
          <a:p>
            <a:pPr eaLnBrk="1" hangingPunct="1"/>
            <a:endParaRPr lang="en-US" dirty="0" smtClean="0">
              <a:ea typeface="ＭＳ Ｐゴシック" panose="020B0600070205080204" pitchFamily="34" charset="-128"/>
            </a:endParaRPr>
          </a:p>
          <a:p>
            <a:pPr eaLnBrk="1" hangingPunct="1"/>
            <a:endParaRPr lang="en-US" dirty="0" smtClean="0">
              <a:ea typeface="ＭＳ Ｐゴシック" panose="020B0600070205080204" pitchFamily="34" charset="-128"/>
            </a:endParaRPr>
          </a:p>
          <a:p>
            <a:pPr eaLnBrk="1" hangingPunct="1"/>
            <a:endParaRPr lang="en-US" dirty="0" smtClean="0">
              <a:ea typeface="ＭＳ Ｐゴシック" panose="020B0600070205080204" pitchFamily="34" charset="-128"/>
            </a:endParaRPr>
          </a:p>
          <a:p>
            <a:pPr eaLnBrk="1" hangingPunct="1"/>
            <a:endParaRPr lang="en-US" dirty="0" smtClean="0">
              <a:ea typeface="ＭＳ Ｐゴシック" panose="020B0600070205080204" pitchFamily="34" charset="-128"/>
            </a:endParaRPr>
          </a:p>
        </p:txBody>
      </p:sp>
      <p:pic>
        <p:nvPicPr>
          <p:cNvPr id="2" name="Picture 1"/>
          <p:cNvPicPr>
            <a:picLocks noChangeAspect="1"/>
          </p:cNvPicPr>
          <p:nvPr/>
        </p:nvPicPr>
        <p:blipFill>
          <a:blip r:embed="rId3"/>
          <a:stretch>
            <a:fillRect/>
          </a:stretch>
        </p:blipFill>
        <p:spPr>
          <a:xfrm>
            <a:off x="7162466" y="3099661"/>
            <a:ext cx="4671814" cy="3503861"/>
          </a:xfrm>
          <a:prstGeom prst="rect">
            <a:avLst/>
          </a:prstGeom>
        </p:spPr>
      </p:pic>
    </p:spTree>
    <p:extLst>
      <p:ext uri="{BB962C8B-B14F-4D97-AF65-F5344CB8AC3E}">
        <p14:creationId xmlns:p14="http://schemas.microsoft.com/office/powerpoint/2010/main" val="322813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7" name="Picture 11" descr="P10202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8434" y="0"/>
            <a:ext cx="3488293" cy="2616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01" name="Content Placeholder 5" descr="IMG_3365.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8025" y="190471"/>
            <a:ext cx="2358701" cy="1769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7479" y="1535089"/>
            <a:ext cx="2701343" cy="172610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3883" y="308562"/>
            <a:ext cx="1161710" cy="166243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562" y="54588"/>
            <a:ext cx="1691751" cy="2343552"/>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19286" t="3756" r="12143" b="3545"/>
          <a:stretch/>
        </p:blipFill>
        <p:spPr>
          <a:xfrm rot="5400000">
            <a:off x="1203217" y="835924"/>
            <a:ext cx="1212303" cy="1229141"/>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621" t="8149" r="794" b="6990"/>
          <a:stretch/>
        </p:blipFill>
        <p:spPr>
          <a:xfrm>
            <a:off x="9105749" y="3759808"/>
            <a:ext cx="3086251" cy="2191813"/>
          </a:xfrm>
          <a:prstGeom prst="rect">
            <a:avLst/>
          </a:prstGeom>
        </p:spPr>
      </p:pic>
      <p:pic>
        <p:nvPicPr>
          <p:cNvPr id="11" name="Picture 10"/>
          <p:cNvPicPr>
            <a:picLocks noChangeAspect="1"/>
          </p:cNvPicPr>
          <p:nvPr/>
        </p:nvPicPr>
        <p:blipFill>
          <a:blip r:embed="rId10"/>
          <a:stretch>
            <a:fillRect/>
          </a:stretch>
        </p:blipFill>
        <p:spPr>
          <a:xfrm>
            <a:off x="24779" y="3669516"/>
            <a:ext cx="2389839" cy="3188484"/>
          </a:xfrm>
          <a:prstGeom prst="rect">
            <a:avLst/>
          </a:prstGeom>
        </p:spPr>
      </p:pic>
      <p:pic>
        <p:nvPicPr>
          <p:cNvPr id="6" name="Picture 5"/>
          <p:cNvPicPr>
            <a:picLocks noChangeAspect="1"/>
          </p:cNvPicPr>
          <p:nvPr/>
        </p:nvPicPr>
        <p:blipFill rotWithShape="1">
          <a:blip r:embed="rId11"/>
          <a:srcRect l="5997" t="14183" b="17980"/>
          <a:stretch/>
        </p:blipFill>
        <p:spPr>
          <a:xfrm>
            <a:off x="7359602" y="2789685"/>
            <a:ext cx="1465652" cy="1923067"/>
          </a:xfrm>
          <a:prstGeom prst="rect">
            <a:avLst/>
          </a:prstGeom>
        </p:spPr>
      </p:pic>
      <p:pic>
        <p:nvPicPr>
          <p:cNvPr id="14" name="Picture 13"/>
          <p:cNvPicPr>
            <a:picLocks noChangeAspect="1"/>
          </p:cNvPicPr>
          <p:nvPr/>
        </p:nvPicPr>
        <p:blipFill>
          <a:blip r:embed="rId12"/>
          <a:stretch>
            <a:fillRect/>
          </a:stretch>
        </p:blipFill>
        <p:spPr>
          <a:xfrm>
            <a:off x="3628324" y="4164066"/>
            <a:ext cx="3542335" cy="2387097"/>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86607" y="2550496"/>
            <a:ext cx="2810657" cy="2107992"/>
          </a:xfrm>
          <a:prstGeom prst="rect">
            <a:avLst/>
          </a:prstGeom>
        </p:spPr>
      </p:pic>
    </p:spTree>
    <p:extLst>
      <p:ext uri="{BB962C8B-B14F-4D97-AF65-F5344CB8AC3E}">
        <p14:creationId xmlns:p14="http://schemas.microsoft.com/office/powerpoint/2010/main" val="296298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209800" y="533401"/>
            <a:ext cx="7886700" cy="1032743"/>
          </a:xfrm>
        </p:spPr>
        <p:txBody>
          <a:bodyPr/>
          <a:lstStyle/>
          <a:p>
            <a:pPr marL="171450" indent="-171450" algn="ctr" eaLnBrk="1" hangingPunct="1"/>
            <a:r>
              <a:rPr lang="en-US" sz="36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Statutory status</a:t>
            </a:r>
          </a:p>
        </p:txBody>
      </p:sp>
      <p:sp>
        <p:nvSpPr>
          <p:cNvPr id="30723" name="Content Placeholder 2"/>
          <p:cNvSpPr>
            <a:spLocks noGrp="1"/>
          </p:cNvSpPr>
          <p:nvPr>
            <p:ph sz="half" idx="1"/>
          </p:nvPr>
        </p:nvSpPr>
        <p:spPr>
          <a:xfrm>
            <a:off x="759416" y="1998332"/>
            <a:ext cx="10972800" cy="4564726"/>
          </a:xfrm>
        </p:spPr>
        <p:txBody>
          <a:bodyPr/>
          <a:lstStyle/>
          <a:p>
            <a:pPr marL="0" indent="0">
              <a:lnSpc>
                <a:spcPct val="100000"/>
              </a:lnSpc>
              <a:spcBef>
                <a:spcPts val="1200"/>
              </a:spcBef>
              <a:spcAft>
                <a:spcPts val="1200"/>
              </a:spcAft>
              <a:buNone/>
            </a:pPr>
            <a:r>
              <a:rPr lang="en-GB" sz="2400" dirty="0" smtClean="0">
                <a:latin typeface="Verdana" panose="020B0604030504040204" pitchFamily="34" charset="0"/>
                <a:ea typeface="Verdana" panose="020B0604030504040204" pitchFamily="34" charset="0"/>
                <a:cs typeface="Verdana" panose="020B0604030504040204" pitchFamily="34" charset="0"/>
              </a:rPr>
              <a:t>The </a:t>
            </a:r>
            <a:r>
              <a:rPr lang="en-GB" sz="2400" dirty="0">
                <a:latin typeface="Verdana" panose="020B0604030504040204" pitchFamily="34" charset="0"/>
                <a:ea typeface="Verdana" panose="020B0604030504040204" pitchFamily="34" charset="0"/>
                <a:cs typeface="Verdana" panose="020B0604030504040204" pitchFamily="34" charset="0"/>
              </a:rPr>
              <a:t>requirement for consultation </a:t>
            </a:r>
            <a:r>
              <a:rPr lang="en-GB" sz="2400" dirty="0" smtClean="0">
                <a:latin typeface="Verdana" panose="020B0604030504040204" pitchFamily="34" charset="0"/>
                <a:ea typeface="Verdana" panose="020B0604030504040204" pitchFamily="34" charset="0"/>
                <a:cs typeface="Verdana" panose="020B0604030504040204" pitchFamily="34" charset="0"/>
              </a:rPr>
              <a:t>is </a:t>
            </a:r>
            <a:r>
              <a:rPr lang="en-GB" sz="2400" dirty="0">
                <a:latin typeface="Verdana" panose="020B0604030504040204" pitchFamily="34" charset="0"/>
                <a:ea typeface="Verdana" panose="020B0604030504040204" pitchFamily="34" charset="0"/>
                <a:cs typeface="Verdana" panose="020B0604030504040204" pitchFamily="34" charset="0"/>
              </a:rPr>
              <a:t>set out in Article 18/Schedule 4 of the Town and Country Planning (Development Management Procedure) (England) Order </a:t>
            </a:r>
            <a:r>
              <a:rPr lang="en-GB" sz="2400" dirty="0" smtClean="0">
                <a:latin typeface="Verdana" panose="020B0604030504040204" pitchFamily="34" charset="0"/>
                <a:ea typeface="Verdana" panose="020B0604030504040204" pitchFamily="34" charset="0"/>
                <a:cs typeface="Verdana" panose="020B0604030504040204" pitchFamily="34" charset="0"/>
              </a:rPr>
              <a:t>2015.</a:t>
            </a:r>
          </a:p>
          <a:p>
            <a:pPr marL="0" indent="0">
              <a:lnSpc>
                <a:spcPct val="100000"/>
              </a:lnSpc>
              <a:spcBef>
                <a:spcPts val="1200"/>
              </a:spcBef>
              <a:spcAft>
                <a:spcPts val="1200"/>
              </a:spcAft>
              <a:buNone/>
            </a:pPr>
            <a:r>
              <a:rPr lang="en-GB" sz="2400" dirty="0" smtClean="0">
                <a:latin typeface="Verdana" panose="020B0604030504040204" pitchFamily="34" charset="0"/>
                <a:ea typeface="Verdana" panose="020B0604030504040204" pitchFamily="34" charset="0"/>
                <a:cs typeface="Verdana" panose="020B0604030504040204" pitchFamily="34" charset="0"/>
              </a:rPr>
              <a:t>Before </a:t>
            </a:r>
            <a:r>
              <a:rPr lang="en-GB" sz="2400" dirty="0">
                <a:latin typeface="Verdana" panose="020B0604030504040204" pitchFamily="34" charset="0"/>
                <a:ea typeface="Verdana" panose="020B0604030504040204" pitchFamily="34" charset="0"/>
                <a:cs typeface="Verdana" panose="020B0604030504040204" pitchFamily="34" charset="0"/>
              </a:rPr>
              <a:t>granting planning permission for development, LPAs are required to consult </a:t>
            </a:r>
            <a:r>
              <a:rPr lang="en-GB" sz="2400" dirty="0" smtClean="0">
                <a:latin typeface="Verdana" panose="020B0604030504040204" pitchFamily="34" charset="0"/>
                <a:ea typeface="Verdana" panose="020B0604030504040204" pitchFamily="34" charset="0"/>
                <a:cs typeface="Verdana" panose="020B0604030504040204" pitchFamily="34" charset="0"/>
              </a:rPr>
              <a:t>the </a:t>
            </a:r>
            <a:r>
              <a:rPr lang="en-GB" sz="2400" dirty="0">
                <a:latin typeface="Verdana" panose="020B0604030504040204" pitchFamily="34" charset="0"/>
                <a:ea typeface="Verdana" panose="020B0604030504040204" pitchFamily="34" charset="0"/>
                <a:cs typeface="Verdana" panose="020B0604030504040204" pitchFamily="34" charset="0"/>
              </a:rPr>
              <a:t>Gardens Trust and Historic </a:t>
            </a:r>
            <a:r>
              <a:rPr lang="en-GB" sz="2400" dirty="0" smtClean="0">
                <a:latin typeface="Verdana" panose="020B0604030504040204" pitchFamily="34" charset="0"/>
                <a:ea typeface="Verdana" panose="020B0604030504040204" pitchFamily="34" charset="0"/>
                <a:cs typeface="Verdana" panose="020B0604030504040204" pitchFamily="34" charset="0"/>
              </a:rPr>
              <a:t>England.</a:t>
            </a:r>
          </a:p>
          <a:p>
            <a:pPr>
              <a:lnSpc>
                <a:spcPct val="100000"/>
              </a:lnSpc>
              <a:spcBef>
                <a:spcPts val="1200"/>
              </a:spcBef>
              <a:spcAft>
                <a:spcPts val="1200"/>
              </a:spcAft>
              <a:buFont typeface="Wingdings" panose="05000000000000000000" pitchFamily="2" charset="2"/>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 Historic </a:t>
            </a:r>
            <a:r>
              <a:rPr lang="en-GB" sz="2400" dirty="0">
                <a:latin typeface="Verdana" panose="020B0604030504040204" pitchFamily="34" charset="0"/>
                <a:ea typeface="Verdana" panose="020B0604030504040204" pitchFamily="34" charset="0"/>
                <a:cs typeface="Verdana" panose="020B0604030504040204" pitchFamily="34" charset="0"/>
              </a:rPr>
              <a:t>England in relation to Grades I and II* registered sites </a:t>
            </a:r>
            <a:endParaRPr lang="en-GB" sz="2400" dirty="0" smtClean="0">
              <a:latin typeface="Verdana" panose="020B0604030504040204" pitchFamily="34" charset="0"/>
              <a:ea typeface="Verdana" panose="020B0604030504040204" pitchFamily="34" charset="0"/>
              <a:cs typeface="Verdana" panose="020B0604030504040204" pitchFamily="34" charset="0"/>
            </a:endParaRPr>
          </a:p>
          <a:p>
            <a:pPr>
              <a:lnSpc>
                <a:spcPct val="100000"/>
              </a:lnSpc>
              <a:spcBef>
                <a:spcPts val="1200"/>
              </a:spcBef>
              <a:spcAft>
                <a:spcPts val="1200"/>
              </a:spcAft>
              <a:buFont typeface="Wingdings" panose="05000000000000000000" pitchFamily="2" charset="2"/>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 The </a:t>
            </a:r>
            <a:r>
              <a:rPr lang="en-GB" sz="2400" dirty="0">
                <a:latin typeface="Verdana" panose="020B0604030504040204" pitchFamily="34" charset="0"/>
                <a:ea typeface="Verdana" panose="020B0604030504040204" pitchFamily="34" charset="0"/>
                <a:cs typeface="Verdana" panose="020B0604030504040204" pitchFamily="34" charset="0"/>
              </a:rPr>
              <a:t>Gardens Trust in relation to Grades I, II* and II registered </a:t>
            </a:r>
            <a:r>
              <a:rPr lang="en-GB" sz="2400" dirty="0" smtClean="0">
                <a:latin typeface="Verdana" panose="020B0604030504040204" pitchFamily="34" charset="0"/>
                <a:ea typeface="Verdana" panose="020B0604030504040204" pitchFamily="34" charset="0"/>
                <a:cs typeface="Verdana" panose="020B0604030504040204" pitchFamily="34" charset="0"/>
              </a:rPr>
              <a:t>sites</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74739" b="87903"/>
          <a:stretch/>
        </p:blipFill>
        <p:spPr>
          <a:xfrm>
            <a:off x="9636716" y="302691"/>
            <a:ext cx="2095500" cy="1033728"/>
          </a:xfrm>
          <a:prstGeom prst="rect">
            <a:avLst/>
          </a:prstGeom>
        </p:spPr>
      </p:pic>
    </p:spTree>
    <p:extLst>
      <p:ext uri="{BB962C8B-B14F-4D97-AF65-F5344CB8AC3E}">
        <p14:creationId xmlns:p14="http://schemas.microsoft.com/office/powerpoint/2010/main" val="198415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fade">
                                      <p:cBhvr>
                                        <p:cTn id="12" dur="500"/>
                                        <p:tgtEl>
                                          <p:spTgt spid="3072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animEffect transition="in" filter="fade">
                                      <p:cBhvr>
                                        <p:cTn id="15" dur="500"/>
                                        <p:tgtEl>
                                          <p:spTgt spid="3072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0723">
                                            <p:txEl>
                                              <p:pRg st="3" end="3"/>
                                            </p:txEl>
                                          </p:spTgt>
                                        </p:tgtEl>
                                        <p:attrNameLst>
                                          <p:attrName>style.visibility</p:attrName>
                                        </p:attrNameLst>
                                      </p:cBhvr>
                                      <p:to>
                                        <p:strVal val="visible"/>
                                      </p:to>
                                    </p:set>
                                    <p:animEffect transition="in" filter="fade">
                                      <p:cBhvr>
                                        <p:cTn id="18" dur="500"/>
                                        <p:tgtEl>
                                          <p:spTgt spid="307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680" y="102308"/>
            <a:ext cx="8515350" cy="1325563"/>
          </a:xfrm>
        </p:spPr>
        <p:txBody>
          <a:bodyPr/>
          <a:lstStyle/>
          <a:p>
            <a:pPr algn="ctr"/>
            <a:r>
              <a:rPr lang="en-GB" sz="36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New planning leaflet</a:t>
            </a:r>
            <a:endParaRPr lang="en-GB" sz="36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sz="half" idx="1"/>
          </p:nvPr>
        </p:nvSpPr>
        <p:spPr>
          <a:xfrm>
            <a:off x="4587497" y="1671845"/>
            <a:ext cx="6850251" cy="4992425"/>
          </a:xfrm>
        </p:spPr>
        <p:txBody>
          <a:bodyPr/>
          <a:lstStyle/>
          <a:p>
            <a:pPr>
              <a:buFont typeface="Wingdings" panose="05000000000000000000" pitchFamily="2" charset="2"/>
              <a:buChar char="§"/>
            </a:pPr>
            <a:r>
              <a:rPr lang="en-GB" dirty="0" smtClean="0">
                <a:latin typeface="Verdana" panose="020B0604030504040204" pitchFamily="34" charset="0"/>
                <a:ea typeface="Verdana" panose="020B0604030504040204" pitchFamily="34" charset="0"/>
                <a:cs typeface="Verdana" panose="020B0604030504040204" pitchFamily="34" charset="0"/>
              </a:rPr>
              <a:t>Need to introduce the Gardens Trust to local authorities</a:t>
            </a:r>
            <a:br>
              <a:rPr lang="en-GB" dirty="0" smtClean="0">
                <a:latin typeface="Verdana" panose="020B0604030504040204" pitchFamily="34" charset="0"/>
                <a:ea typeface="Verdana" panose="020B0604030504040204" pitchFamily="34" charset="0"/>
                <a:cs typeface="Verdana" panose="020B0604030504040204" pitchFamily="34" charset="0"/>
              </a:rPr>
            </a:br>
            <a:endParaRPr lang="en-GB" dirty="0" smtClean="0">
              <a:latin typeface="Verdana" panose="020B0604030504040204" pitchFamily="34" charset="0"/>
              <a:ea typeface="Verdana" panose="020B0604030504040204" pitchFamily="34" charset="0"/>
              <a:cs typeface="Verdana" panose="020B0604030504040204" pitchFamily="34" charset="0"/>
            </a:endParaRPr>
          </a:p>
          <a:p>
            <a:pPr>
              <a:buFont typeface="Wingdings" panose="05000000000000000000" pitchFamily="2" charset="2"/>
              <a:buChar char="§"/>
            </a:pPr>
            <a:r>
              <a:rPr lang="en-GB" dirty="0" smtClean="0">
                <a:latin typeface="Verdana" panose="020B0604030504040204" pitchFamily="34" charset="0"/>
                <a:ea typeface="Verdana" panose="020B0604030504040204" pitchFamily="34" charset="0"/>
                <a:cs typeface="Verdana" panose="020B0604030504040204" pitchFamily="34" charset="0"/>
              </a:rPr>
              <a:t>Need to restate the statutory consultee obligations</a:t>
            </a:r>
            <a:br>
              <a:rPr lang="en-GB" dirty="0" smtClean="0">
                <a:latin typeface="Verdana" panose="020B0604030504040204" pitchFamily="34" charset="0"/>
                <a:ea typeface="Verdana" panose="020B0604030504040204" pitchFamily="34" charset="0"/>
                <a:cs typeface="Verdana" panose="020B0604030504040204" pitchFamily="34" charset="0"/>
              </a:rPr>
            </a:br>
            <a:endParaRPr lang="en-GB" dirty="0" smtClean="0">
              <a:latin typeface="Verdana" panose="020B0604030504040204" pitchFamily="34" charset="0"/>
              <a:ea typeface="Verdana" panose="020B0604030504040204" pitchFamily="34" charset="0"/>
              <a:cs typeface="Verdana" panose="020B0604030504040204" pitchFamily="34" charset="0"/>
            </a:endParaRPr>
          </a:p>
          <a:p>
            <a:pPr>
              <a:buFont typeface="Wingdings" panose="05000000000000000000" pitchFamily="2" charset="2"/>
              <a:buChar char="§"/>
            </a:pPr>
            <a:r>
              <a:rPr lang="en-GB" dirty="0" smtClean="0">
                <a:latin typeface="Verdana" panose="020B0604030504040204" pitchFamily="34" charset="0"/>
                <a:ea typeface="Verdana" panose="020B0604030504040204" pitchFamily="34" charset="0"/>
                <a:cs typeface="Verdana" panose="020B0604030504040204" pitchFamily="34" charset="0"/>
              </a:rPr>
              <a:t>Need to ‘introduce’ the County Gardens Trusts and explain their role</a:t>
            </a:r>
            <a:br>
              <a:rPr lang="en-GB" dirty="0" smtClean="0">
                <a:latin typeface="Verdana" panose="020B0604030504040204" pitchFamily="34" charset="0"/>
                <a:ea typeface="Verdana" panose="020B0604030504040204" pitchFamily="34" charset="0"/>
                <a:cs typeface="Verdana" panose="020B0604030504040204" pitchFamily="34" charset="0"/>
              </a:rPr>
            </a:br>
            <a:endParaRPr lang="en-GB" dirty="0" smtClean="0">
              <a:latin typeface="Verdana" panose="020B0604030504040204" pitchFamily="34" charset="0"/>
              <a:ea typeface="Verdana" panose="020B0604030504040204" pitchFamily="34" charset="0"/>
              <a:cs typeface="Verdana" panose="020B0604030504040204" pitchFamily="34" charset="0"/>
            </a:endParaRPr>
          </a:p>
          <a:p>
            <a:pPr>
              <a:buFont typeface="Wingdings" panose="05000000000000000000" pitchFamily="2" charset="2"/>
              <a:buChar char="§"/>
            </a:pPr>
            <a:r>
              <a:rPr lang="en-GB" dirty="0" smtClean="0">
                <a:latin typeface="Verdana" panose="020B0604030504040204" pitchFamily="34" charset="0"/>
                <a:ea typeface="Verdana" panose="020B0604030504040204" pitchFamily="34" charset="0"/>
                <a:cs typeface="Verdana" panose="020B0604030504040204" pitchFamily="34" charset="0"/>
              </a:rPr>
              <a:t>New leaflet: </a:t>
            </a:r>
            <a:r>
              <a:rPr lang="en-GB" i="1" dirty="0" smtClean="0">
                <a:latin typeface="Verdana" panose="020B0604030504040204" pitchFamily="34" charset="0"/>
                <a:ea typeface="Verdana" panose="020B0604030504040204" pitchFamily="34" charset="0"/>
                <a:cs typeface="Verdana" panose="020B0604030504040204" pitchFamily="34" charset="0"/>
              </a:rPr>
              <a:t>‘The </a:t>
            </a:r>
            <a:r>
              <a:rPr lang="en-GB" i="1" dirty="0">
                <a:latin typeface="Verdana" panose="020B0604030504040204" pitchFamily="34" charset="0"/>
                <a:ea typeface="Verdana" panose="020B0604030504040204" pitchFamily="34" charset="0"/>
                <a:cs typeface="Verdana" panose="020B0604030504040204" pitchFamily="34" charset="0"/>
              </a:rPr>
              <a:t>Planning System </a:t>
            </a:r>
            <a:r>
              <a:rPr lang="en-GB" i="1" dirty="0" smtClean="0">
                <a:latin typeface="Verdana" panose="020B0604030504040204" pitchFamily="34" charset="0"/>
                <a:ea typeface="Verdana" panose="020B0604030504040204" pitchFamily="34" charset="0"/>
                <a:cs typeface="Verdana" panose="020B0604030504040204" pitchFamily="34" charset="0"/>
              </a:rPr>
              <a:t>in England and the Protection of Historic Parks and Gardens</a:t>
            </a:r>
            <a:r>
              <a:rPr lang="en-GB" dirty="0" smtClean="0">
                <a:latin typeface="Verdana" panose="020B0604030504040204" pitchFamily="34" charset="0"/>
                <a:ea typeface="Verdana" panose="020B0604030504040204" pitchFamily="34" charset="0"/>
                <a:cs typeface="Verdana" panose="020B0604030504040204" pitchFamily="34" charset="0"/>
              </a:rPr>
              <a:t>’</a:t>
            </a:r>
            <a:r>
              <a:rPr lang="en-GB" i="1" dirty="0" smtClean="0">
                <a:latin typeface="Verdana" panose="020B0604030504040204" pitchFamily="34" charset="0"/>
                <a:ea typeface="Verdana" panose="020B0604030504040204" pitchFamily="34" charset="0"/>
                <a:cs typeface="Verdana" panose="020B0604030504040204" pitchFamily="34" charset="0"/>
              </a:rPr>
              <a:t/>
            </a:r>
            <a:br>
              <a:rPr lang="en-GB" i="1" dirty="0" smtClean="0">
                <a:latin typeface="Verdana" panose="020B0604030504040204" pitchFamily="34" charset="0"/>
                <a:ea typeface="Verdana" panose="020B0604030504040204" pitchFamily="34" charset="0"/>
                <a:cs typeface="Verdana" panose="020B0604030504040204" pitchFamily="34" charset="0"/>
              </a:rPr>
            </a:br>
            <a:endParaRPr lang="en-GB" dirty="0" smtClean="0">
              <a:latin typeface="Verdana" panose="020B0604030504040204" pitchFamily="34" charset="0"/>
              <a:ea typeface="Verdana" panose="020B0604030504040204" pitchFamily="34" charset="0"/>
              <a:cs typeface="Verdana" panose="020B0604030504040204" pitchFamily="34" charset="0"/>
            </a:endParaRPr>
          </a:p>
          <a:p>
            <a:pPr>
              <a:buFont typeface="Wingdings" panose="05000000000000000000" pitchFamily="2" charset="2"/>
              <a:buChar char="§"/>
            </a:pPr>
            <a:r>
              <a:rPr lang="en-GB" dirty="0" smtClean="0">
                <a:latin typeface="Verdana" panose="020B0604030504040204" pitchFamily="34" charset="0"/>
                <a:ea typeface="Verdana" panose="020B0604030504040204" pitchFamily="34" charset="0"/>
                <a:cs typeface="Verdana" panose="020B0604030504040204" pitchFamily="34" charset="0"/>
              </a:rPr>
              <a:t>Distribution to local authorities </a:t>
            </a:r>
            <a:r>
              <a:rPr lang="en-GB" dirty="0">
                <a:latin typeface="Verdana" panose="020B0604030504040204" pitchFamily="34" charset="0"/>
                <a:ea typeface="Verdana" panose="020B0604030504040204" pitchFamily="34" charset="0"/>
                <a:cs typeface="Verdana" panose="020B0604030504040204" pitchFamily="34" charset="0"/>
              </a:rPr>
              <a:t>s</a:t>
            </a:r>
            <a:r>
              <a:rPr lang="en-GB" dirty="0" smtClean="0">
                <a:latin typeface="Verdana" panose="020B0604030504040204" pitchFamily="34" charset="0"/>
                <a:ea typeface="Verdana" panose="020B0604030504040204" pitchFamily="34" charset="0"/>
                <a:cs typeface="Verdana" panose="020B0604030504040204" pitchFamily="34" charset="0"/>
              </a:rPr>
              <a:t>ummer 2016</a:t>
            </a:r>
            <a:r>
              <a:rPr lang="en-GB" dirty="0" smtClean="0"/>
              <a:t/>
            </a:r>
            <a:br>
              <a:rPr lang="en-GB" dirty="0" smtClean="0"/>
            </a:br>
            <a:endParaRPr lang="en-GB" dirty="0" smtClean="0"/>
          </a:p>
          <a:p>
            <a:pPr marL="0" indent="0">
              <a:buNone/>
            </a:pPr>
            <a:endParaRPr lang="en-GB"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71633" b="85699"/>
          <a:stretch/>
        </p:blipFill>
        <p:spPr>
          <a:xfrm>
            <a:off x="10303591" y="203168"/>
            <a:ext cx="1888409" cy="980728"/>
          </a:xfrm>
          <a:prstGeom prst="rect">
            <a:avLst/>
          </a:prstGeom>
        </p:spPr>
      </p:pic>
      <p:pic>
        <p:nvPicPr>
          <p:cNvPr id="4" name="Picture 3"/>
          <p:cNvPicPr>
            <a:picLocks noChangeAspect="1"/>
          </p:cNvPicPr>
          <p:nvPr/>
        </p:nvPicPr>
        <p:blipFill>
          <a:blip r:embed="rId4"/>
          <a:stretch>
            <a:fillRect/>
          </a:stretch>
        </p:blipFill>
        <p:spPr>
          <a:xfrm rot="-360000">
            <a:off x="502815" y="941440"/>
            <a:ext cx="3626758" cy="4818540"/>
          </a:xfrm>
          <a:prstGeom prst="rect">
            <a:avLst/>
          </a:prstGeom>
        </p:spPr>
      </p:pic>
    </p:spTree>
    <p:extLst>
      <p:ext uri="{BB962C8B-B14F-4D97-AF65-F5344CB8AC3E}">
        <p14:creationId xmlns:p14="http://schemas.microsoft.com/office/powerpoint/2010/main" val="75157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901" y="188641"/>
            <a:ext cx="10445857" cy="1502048"/>
          </a:xfrm>
        </p:spPr>
        <p:txBody>
          <a:bodyPr/>
          <a:lstStyle/>
          <a:p>
            <a:pPr algn="ctr"/>
            <a:r>
              <a:rPr lang="en-GB" sz="3600" dirty="0">
                <a:solidFill>
                  <a:srgbClr val="00B050"/>
                </a:solidFill>
                <a:latin typeface="Verdana" panose="020B0604030504040204" pitchFamily="34" charset="0"/>
                <a:ea typeface="Verdana" panose="020B0604030504040204" pitchFamily="34" charset="0"/>
                <a:cs typeface="Verdana" panose="020B0604030504040204" pitchFamily="34" charset="0"/>
              </a:rPr>
              <a:t>How </a:t>
            </a:r>
            <a:r>
              <a:rPr lang="en-GB" sz="36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does the Gardens Trust manage </a:t>
            </a:r>
            <a:r>
              <a:rPr lang="en-GB" sz="3600" dirty="0">
                <a:solidFill>
                  <a:srgbClr val="00B050"/>
                </a:solidFill>
                <a:latin typeface="Verdana" panose="020B0604030504040204" pitchFamily="34" charset="0"/>
                <a:ea typeface="Verdana" panose="020B0604030504040204" pitchFamily="34" charset="0"/>
                <a:cs typeface="Verdana" panose="020B0604030504040204" pitchFamily="34" charset="0"/>
              </a:rPr>
              <a:t>the consultation process?</a:t>
            </a:r>
          </a:p>
        </p:txBody>
      </p:sp>
      <p:sp>
        <p:nvSpPr>
          <p:cNvPr id="3" name="Content Placeholder 2"/>
          <p:cNvSpPr>
            <a:spLocks noGrp="1"/>
          </p:cNvSpPr>
          <p:nvPr>
            <p:ph sz="half" idx="1"/>
          </p:nvPr>
        </p:nvSpPr>
        <p:spPr>
          <a:xfrm>
            <a:off x="1813300" y="1876669"/>
            <a:ext cx="8617058" cy="4648117"/>
          </a:xfrm>
        </p:spPr>
        <p:txBody>
          <a:bodyPr/>
          <a:lstStyle/>
          <a:p>
            <a:pPr>
              <a:lnSpc>
                <a:spcPct val="100000"/>
              </a:lnSpc>
              <a:spcBef>
                <a:spcPts val="1200"/>
              </a:spcBef>
              <a:buFont typeface="Wingdings" panose="05000000000000000000" pitchFamily="2" charset="2"/>
              <a:buChar char="§"/>
            </a:pPr>
            <a:r>
              <a:rPr lang="en-GB" dirty="0" smtClean="0">
                <a:latin typeface="Verdana" panose="020B0604030504040204" pitchFamily="34" charset="0"/>
                <a:ea typeface="Verdana" panose="020B0604030504040204" pitchFamily="34" charset="0"/>
                <a:cs typeface="Verdana" panose="020B0604030504040204" pitchFamily="34" charset="0"/>
              </a:rPr>
              <a:t>The Gardens Trust receives consultation from local planning authorities on planning applications relating to Grade I, II* and II landscapes.</a:t>
            </a:r>
          </a:p>
          <a:p>
            <a:pPr>
              <a:lnSpc>
                <a:spcPct val="100000"/>
              </a:lnSpc>
              <a:spcBef>
                <a:spcPts val="1200"/>
              </a:spcBef>
              <a:buFont typeface="Wingdings" panose="05000000000000000000" pitchFamily="2" charset="2"/>
              <a:buChar char="§"/>
            </a:pPr>
            <a:r>
              <a:rPr lang="en-GB" dirty="0" smtClean="0">
                <a:latin typeface="Verdana" panose="020B0604030504040204" pitchFamily="34" charset="0"/>
                <a:ea typeface="Verdana" panose="020B0604030504040204" pitchFamily="34" charset="0"/>
                <a:cs typeface="Verdana" panose="020B0604030504040204" pitchFamily="34" charset="0"/>
              </a:rPr>
              <a:t>All applications are logged in </a:t>
            </a:r>
            <a:r>
              <a:rPr lang="en-GB" dirty="0">
                <a:latin typeface="Verdana" panose="020B0604030504040204" pitchFamily="34" charset="0"/>
                <a:ea typeface="Verdana" panose="020B0604030504040204" pitchFamily="34" charset="0"/>
                <a:cs typeface="Verdana" panose="020B0604030504040204" pitchFamily="34" charset="0"/>
              </a:rPr>
              <a:t>t</a:t>
            </a:r>
            <a:r>
              <a:rPr lang="en-GB" dirty="0" smtClean="0">
                <a:latin typeface="Verdana" panose="020B0604030504040204" pitchFamily="34" charset="0"/>
                <a:ea typeface="Verdana" panose="020B0604030504040204" pitchFamily="34" charset="0"/>
                <a:cs typeface="Verdana" panose="020B0604030504040204" pitchFamily="34" charset="0"/>
              </a:rPr>
              <a:t>he GT Casework Log by the GT Casework Manager and circulated in a weekly list to CGTs</a:t>
            </a:r>
          </a:p>
          <a:p>
            <a:pPr>
              <a:lnSpc>
                <a:spcPct val="100000"/>
              </a:lnSpc>
              <a:spcBef>
                <a:spcPts val="1200"/>
              </a:spcBef>
              <a:buFont typeface="Wingdings" panose="05000000000000000000" pitchFamily="2" charset="2"/>
              <a:buChar char="§"/>
            </a:pPr>
            <a:r>
              <a:rPr lang="en-GB" dirty="0" smtClean="0">
                <a:latin typeface="Verdana" panose="020B0604030504040204" pitchFamily="34" charset="0"/>
                <a:ea typeface="Verdana" panose="020B0604030504040204" pitchFamily="34" charset="0"/>
                <a:cs typeface="Verdana" panose="020B0604030504040204" pitchFamily="34" charset="0"/>
              </a:rPr>
              <a:t>The GT Conservation Officer goes through the weekly list and determines which applications require a response.</a:t>
            </a:r>
          </a:p>
          <a:p>
            <a:pPr>
              <a:lnSpc>
                <a:spcPct val="100000"/>
              </a:lnSpc>
              <a:spcBef>
                <a:spcPts val="1200"/>
              </a:spcBef>
              <a:buFont typeface="Wingdings" panose="05000000000000000000" pitchFamily="2" charset="2"/>
              <a:buChar char="§"/>
            </a:pPr>
            <a:r>
              <a:rPr lang="en-GB" dirty="0" smtClean="0">
                <a:latin typeface="Verdana" panose="020B0604030504040204" pitchFamily="34" charset="0"/>
                <a:ea typeface="Verdana" panose="020B0604030504040204" pitchFamily="34" charset="0"/>
                <a:cs typeface="Verdana" panose="020B0604030504040204" pitchFamily="34" charset="0"/>
              </a:rPr>
              <a:t>The GT turns to CGTs for help – CGTs are not statutory consultees but their local knowledge, research, site visits and advice is invaluable.</a:t>
            </a:r>
          </a:p>
          <a:p>
            <a:pPr>
              <a:lnSpc>
                <a:spcPct val="100000"/>
              </a:lnSpc>
              <a:spcBef>
                <a:spcPts val="1200"/>
              </a:spcBef>
              <a:buFont typeface="Wingdings" panose="05000000000000000000" pitchFamily="2" charset="2"/>
              <a:buChar char="§"/>
            </a:pPr>
            <a:r>
              <a:rPr lang="en-GB" dirty="0" smtClean="0">
                <a:latin typeface="Verdana" panose="020B0604030504040204" pitchFamily="34" charset="0"/>
                <a:ea typeface="Verdana" panose="020B0604030504040204" pitchFamily="34" charset="0"/>
                <a:cs typeface="Verdana" panose="020B0604030504040204" pitchFamily="34" charset="0"/>
              </a:rPr>
              <a:t>A response is written, sometimes by a CGT, sometimes by the GT and sometimes by both.</a:t>
            </a:r>
            <a:endParaRPr lang="en-GB"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4308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832" y="0"/>
            <a:ext cx="9179298" cy="6884473"/>
          </a:xfrm>
          <a:prstGeom prst="rect">
            <a:avLst/>
          </a:prstGeom>
        </p:spPr>
      </p:pic>
    </p:spTree>
    <p:extLst>
      <p:ext uri="{BB962C8B-B14F-4D97-AF65-F5344CB8AC3E}">
        <p14:creationId xmlns:p14="http://schemas.microsoft.com/office/powerpoint/2010/main" val="10254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10770</TotalTime>
  <Words>963</Words>
  <Application>Microsoft Office PowerPoint</Application>
  <PresentationFormat>Widescreen</PresentationFormat>
  <Paragraphs>57</Paragraphs>
  <Slides>9</Slides>
  <Notes>8</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9</vt:i4>
      </vt:variant>
    </vt:vector>
  </HeadingPairs>
  <TitlesOfParts>
    <vt:vector size="22" baseType="lpstr">
      <vt:lpstr>ＭＳ Ｐゴシック</vt:lpstr>
      <vt:lpstr>Arial</vt:lpstr>
      <vt:lpstr>Calibri</vt:lpstr>
      <vt:lpstr>Calibri Light</vt:lpstr>
      <vt:lpstr>Verdana</vt:lpstr>
      <vt:lpstr>Wingdings</vt:lpstr>
      <vt:lpstr>Wingdings 2</vt:lpstr>
      <vt:lpstr>Office Theme</vt:lpstr>
      <vt:lpstr>1_Office Theme</vt:lpstr>
      <vt:lpstr>2_Office Theme</vt:lpstr>
      <vt:lpstr>6_Office Theme</vt:lpstr>
      <vt:lpstr>7_Office Theme</vt:lpstr>
      <vt:lpstr>8_Office Theme</vt:lpstr>
      <vt:lpstr>The role of the Gardens Trust in the planning process</vt:lpstr>
      <vt:lpstr>PowerPoint Presentation</vt:lpstr>
      <vt:lpstr>PowerPoint Presentation</vt:lpstr>
      <vt:lpstr>What are County Gardens Trusts?</vt:lpstr>
      <vt:lpstr>PowerPoint Presentation</vt:lpstr>
      <vt:lpstr>Statutory status</vt:lpstr>
      <vt:lpstr>New planning leaflet</vt:lpstr>
      <vt:lpstr>How does the Gardens Trust manage the consultation process?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the Gardens Trust in the planning process</dc:title>
  <dc:creator>Caroline</dc:creator>
  <cp:lastModifiedBy>Caroline</cp:lastModifiedBy>
  <cp:revision>43</cp:revision>
  <dcterms:created xsi:type="dcterms:W3CDTF">2016-06-15T08:18:10Z</dcterms:created>
  <dcterms:modified xsi:type="dcterms:W3CDTF">2016-06-28T18:24:54Z</dcterms:modified>
</cp:coreProperties>
</file>