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7" r:id="rId3"/>
    <p:sldId id="258" r:id="rId4"/>
    <p:sldId id="259" r:id="rId5"/>
    <p:sldId id="271" r:id="rId6"/>
    <p:sldId id="260" r:id="rId7"/>
    <p:sldId id="261" r:id="rId8"/>
    <p:sldId id="262" r:id="rId9"/>
    <p:sldId id="263" r:id="rId10"/>
    <p:sldId id="264" r:id="rId11"/>
    <p:sldId id="267" r:id="rId12"/>
    <p:sldId id="268" r:id="rId13"/>
    <p:sldId id="269" r:id="rId14"/>
    <p:sldId id="270" r:id="rId15"/>
    <p:sldId id="272" r:id="rId16"/>
    <p:sldId id="273" r:id="rId17"/>
    <p:sldId id="274" r:id="rId18"/>
    <p:sldId id="275" r:id="rId19"/>
    <p:sldId id="276"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255B2E-5B63-493C-A250-96DA45497FC4}" type="datetimeFigureOut">
              <a:rPr lang="en-GB" smtClean="0"/>
              <a:pPr/>
              <a:t>18/01/2017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AD48BC-DE71-4EF3-9383-5EA4BD757C89}"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55B2E-5B63-493C-A250-96DA45497FC4}" type="datetimeFigureOut">
              <a:rPr lang="en-GB" smtClean="0"/>
              <a:pPr/>
              <a:t>18/01/2017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D48BC-DE71-4EF3-9383-5EA4BD757C89}"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parksandgardens.ac.uk/"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KGT logo 2 jpeg"/>
          <p:cNvPicPr>
            <a:picLocks noChangeAspect="1" noChangeArrowheads="1"/>
          </p:cNvPicPr>
          <p:nvPr/>
        </p:nvPicPr>
        <p:blipFill>
          <a:blip r:embed="rId2" cstate="print"/>
          <a:srcRect/>
          <a:stretch>
            <a:fillRect/>
          </a:stretch>
        </p:blipFill>
        <p:spPr bwMode="auto">
          <a:xfrm>
            <a:off x="1066800" y="685800"/>
            <a:ext cx="2670175" cy="2686050"/>
          </a:xfrm>
          <a:prstGeom prst="rect">
            <a:avLst/>
          </a:prstGeom>
          <a:noFill/>
          <a:ln w="9525" algn="in">
            <a:noFill/>
            <a:miter lim="800000"/>
            <a:headEnd/>
            <a:tailEnd/>
          </a:ln>
          <a:effectLst/>
        </p:spPr>
      </p:pic>
      <p:sp>
        <p:nvSpPr>
          <p:cNvPr id="3" name="TextBox 2"/>
          <p:cNvSpPr txBox="1"/>
          <p:nvPr/>
        </p:nvSpPr>
        <p:spPr>
          <a:xfrm>
            <a:off x="1600200" y="3962400"/>
            <a:ext cx="6934200" cy="1754326"/>
          </a:xfrm>
          <a:prstGeom prst="rect">
            <a:avLst/>
          </a:prstGeom>
          <a:noFill/>
        </p:spPr>
        <p:txBody>
          <a:bodyPr wrap="square" rtlCol="0">
            <a:spAutoFit/>
          </a:bodyPr>
          <a:lstStyle/>
          <a:p>
            <a:r>
              <a:rPr lang="en-GB" sz="5400" b="1" dirty="0"/>
              <a:t>KENT GARDENS TRUST</a:t>
            </a:r>
          </a:p>
          <a:p>
            <a:r>
              <a:rPr lang="en-GB" sz="5400" b="1" dirty="0"/>
              <a:t>    RESEARCH GROUP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609600"/>
            <a:ext cx="6400800" cy="5940088"/>
          </a:xfrm>
          <a:prstGeom prst="rect">
            <a:avLst/>
          </a:prstGeom>
          <a:noFill/>
        </p:spPr>
        <p:txBody>
          <a:bodyPr wrap="square" rtlCol="0">
            <a:spAutoFit/>
          </a:bodyPr>
          <a:lstStyle/>
          <a:p>
            <a:r>
              <a:rPr lang="en-GB" sz="2000" b="1" dirty="0"/>
              <a:t>Kent HER packs. </a:t>
            </a:r>
            <a:r>
              <a:rPr lang="en-GB" sz="2000" dirty="0"/>
              <a:t>Maps, listing, aerial photos, previous compendium entry</a:t>
            </a:r>
          </a:p>
          <a:p>
            <a:endParaRPr lang="en-GB" sz="2000" b="1" dirty="0"/>
          </a:p>
          <a:p>
            <a:r>
              <a:rPr lang="en-GB" sz="2000" b="1" dirty="0"/>
              <a:t>Collecting information. </a:t>
            </a:r>
            <a:r>
              <a:rPr lang="en-GB" sz="2000" dirty="0"/>
              <a:t>Owners, Internet, local societies, record offices</a:t>
            </a:r>
          </a:p>
          <a:p>
            <a:endParaRPr lang="en-GB" sz="2000" dirty="0"/>
          </a:p>
          <a:p>
            <a:r>
              <a:rPr lang="en-GB" sz="2000" b="1" dirty="0"/>
              <a:t>Visiting the site. </a:t>
            </a:r>
            <a:r>
              <a:rPr lang="en-GB" sz="2000" dirty="0"/>
              <a:t>Walking, recording and photographing </a:t>
            </a:r>
          </a:p>
          <a:p>
            <a:endParaRPr lang="en-GB" sz="2000" b="1" dirty="0"/>
          </a:p>
          <a:p>
            <a:r>
              <a:rPr lang="en-GB" sz="2000" b="1" dirty="0"/>
              <a:t>Collating info and writing drafts</a:t>
            </a:r>
          </a:p>
          <a:p>
            <a:endParaRPr lang="en-GB" sz="2000" b="1" dirty="0"/>
          </a:p>
          <a:p>
            <a:r>
              <a:rPr lang="en-GB" sz="2000" b="1" dirty="0"/>
              <a:t>Editing</a:t>
            </a:r>
          </a:p>
          <a:p>
            <a:endParaRPr lang="en-GB" sz="2000" b="1" dirty="0"/>
          </a:p>
          <a:p>
            <a:r>
              <a:rPr lang="en-GB" sz="2000" b="1" dirty="0"/>
              <a:t>Final draft </a:t>
            </a:r>
          </a:p>
          <a:p>
            <a:endParaRPr lang="en-GB" sz="2000" dirty="0"/>
          </a:p>
          <a:p>
            <a:r>
              <a:rPr lang="en-GB" sz="2000" b="1" dirty="0"/>
              <a:t>Compilation into </a:t>
            </a:r>
            <a:r>
              <a:rPr lang="en-GB" sz="2000" b="1" dirty="0" err="1"/>
              <a:t>pdf</a:t>
            </a:r>
            <a:r>
              <a:rPr lang="en-GB" sz="2000" b="1" dirty="0"/>
              <a:t> file with images by Kent HER</a:t>
            </a:r>
          </a:p>
          <a:p>
            <a:endParaRPr lang="en-GB" sz="2000" b="1" dirty="0"/>
          </a:p>
          <a:p>
            <a:r>
              <a:rPr lang="en-GB" sz="2000" b="1" dirty="0"/>
              <a:t>Publish. </a:t>
            </a:r>
            <a:r>
              <a:rPr lang="en-GB" sz="2000" dirty="0"/>
              <a:t>Paper and on line</a:t>
            </a:r>
          </a:p>
          <a:p>
            <a:endParaRPr lang="en-GB" sz="2000" b="1" dirty="0"/>
          </a:p>
          <a:p>
            <a:r>
              <a:rPr lang="en-GB" sz="2000" b="1" dirty="0"/>
              <a:t>Entry on Parks and Gardens UK website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19430" y="381000"/>
            <a:ext cx="8595360" cy="5715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eld of Fire 1"/>
          <p:cNvPicPr>
            <a:picLocks noChangeAspect="1" noChangeArrowheads="1"/>
          </p:cNvPicPr>
          <p:nvPr/>
        </p:nvPicPr>
        <p:blipFill>
          <a:blip r:embed="rId2" cstate="print"/>
          <a:srcRect/>
          <a:stretch>
            <a:fillRect/>
          </a:stretch>
        </p:blipFill>
        <p:spPr bwMode="auto">
          <a:xfrm>
            <a:off x="1" y="-19179"/>
            <a:ext cx="9162648" cy="6877179"/>
          </a:xfrm>
          <a:prstGeom prst="rect">
            <a:avLst/>
          </a:prstGeom>
          <a:noFill/>
          <a:ln w="9525" algn="in">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 y="0"/>
            <a:ext cx="9181785"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762000"/>
            <a:ext cx="5791200" cy="4401205"/>
          </a:xfrm>
          <a:prstGeom prst="rect">
            <a:avLst/>
          </a:prstGeom>
          <a:noFill/>
        </p:spPr>
        <p:txBody>
          <a:bodyPr wrap="square" rtlCol="0">
            <a:spAutoFit/>
          </a:bodyPr>
          <a:lstStyle/>
          <a:p>
            <a:r>
              <a:rPr lang="en-GB" sz="2000" b="1" dirty="0"/>
              <a:t>PROBLEMS</a:t>
            </a:r>
          </a:p>
          <a:p>
            <a:endParaRPr lang="en-GB" sz="2000" b="1" dirty="0"/>
          </a:p>
          <a:p>
            <a:endParaRPr lang="en-GB" sz="2000" b="1" dirty="0"/>
          </a:p>
          <a:p>
            <a:endParaRPr lang="en-GB" sz="2000" b="1" dirty="0"/>
          </a:p>
          <a:p>
            <a:endParaRPr lang="en-GB" sz="2000" b="1" dirty="0"/>
          </a:p>
          <a:p>
            <a:r>
              <a:rPr lang="en-GB" sz="2000" b="1" dirty="0"/>
              <a:t>Finance</a:t>
            </a:r>
          </a:p>
          <a:p>
            <a:endParaRPr lang="en-GB" sz="2000" b="1" dirty="0"/>
          </a:p>
          <a:p>
            <a:r>
              <a:rPr lang="en-GB" sz="2000" b="1" dirty="0"/>
              <a:t>Owner consent</a:t>
            </a:r>
          </a:p>
          <a:p>
            <a:endParaRPr lang="en-GB" sz="2000" b="1" dirty="0"/>
          </a:p>
          <a:p>
            <a:r>
              <a:rPr lang="en-GB" sz="2000" b="1" dirty="0"/>
              <a:t>Copyright</a:t>
            </a:r>
          </a:p>
          <a:p>
            <a:endParaRPr lang="en-GB" sz="2000" b="1" dirty="0"/>
          </a:p>
          <a:p>
            <a:r>
              <a:rPr lang="en-GB" sz="2000" b="1" dirty="0"/>
              <a:t>Communication with local authorities</a:t>
            </a:r>
          </a:p>
          <a:p>
            <a:endParaRPr lang="en-GB" sz="2000" b="1" dirty="0"/>
          </a:p>
          <a:p>
            <a:r>
              <a:rPr lang="en-GB" sz="2000" b="1" dirty="0"/>
              <a:t>Volunteers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381000"/>
            <a:ext cx="3352800" cy="6340197"/>
          </a:xfrm>
          <a:prstGeom prst="rect">
            <a:avLst/>
          </a:prstGeom>
          <a:noFill/>
        </p:spPr>
        <p:txBody>
          <a:bodyPr wrap="square" rtlCol="0">
            <a:spAutoFit/>
          </a:bodyPr>
          <a:lstStyle/>
          <a:p>
            <a:r>
              <a:rPr lang="en-GB" sz="2400" b="1" dirty="0"/>
              <a:t>FINANCE</a:t>
            </a:r>
          </a:p>
          <a:p>
            <a:endParaRPr lang="en-GB" dirty="0"/>
          </a:p>
          <a:p>
            <a:r>
              <a:rPr lang="en-GB" sz="2000" b="1" dirty="0">
                <a:solidFill>
                  <a:srgbClr val="00B050"/>
                </a:solidFill>
              </a:rPr>
              <a:t>Needed for?</a:t>
            </a:r>
          </a:p>
          <a:p>
            <a:endParaRPr lang="en-GB" dirty="0"/>
          </a:p>
          <a:p>
            <a:r>
              <a:rPr lang="en-GB" dirty="0"/>
              <a:t>Running study days</a:t>
            </a:r>
          </a:p>
          <a:p>
            <a:endParaRPr lang="en-GB" dirty="0"/>
          </a:p>
          <a:p>
            <a:r>
              <a:rPr lang="en-GB" dirty="0"/>
              <a:t>Paying editor</a:t>
            </a:r>
          </a:p>
          <a:p>
            <a:endParaRPr lang="en-GB" dirty="0"/>
          </a:p>
          <a:p>
            <a:r>
              <a:rPr lang="en-GB" dirty="0"/>
              <a:t>Publishing  - including website</a:t>
            </a:r>
          </a:p>
          <a:p>
            <a:endParaRPr lang="en-GB" dirty="0"/>
          </a:p>
          <a:p>
            <a:r>
              <a:rPr lang="en-GB" dirty="0"/>
              <a:t>Volunteers expenses</a:t>
            </a:r>
          </a:p>
          <a:p>
            <a:endParaRPr lang="en-GB" dirty="0"/>
          </a:p>
          <a:p>
            <a:endParaRPr lang="en-GB" dirty="0"/>
          </a:p>
          <a:p>
            <a:r>
              <a:rPr lang="en-GB" sz="2000" b="1" dirty="0">
                <a:solidFill>
                  <a:srgbClr val="00B050"/>
                </a:solidFill>
              </a:rPr>
              <a:t>Where from?</a:t>
            </a:r>
          </a:p>
          <a:p>
            <a:endParaRPr lang="en-GB" dirty="0"/>
          </a:p>
          <a:p>
            <a:r>
              <a:rPr lang="en-GB" dirty="0"/>
              <a:t>Grants and donations</a:t>
            </a:r>
          </a:p>
          <a:p>
            <a:endParaRPr lang="en-GB" dirty="0"/>
          </a:p>
          <a:p>
            <a:r>
              <a:rPr lang="en-GB" dirty="0"/>
              <a:t>KGT funds</a:t>
            </a:r>
          </a:p>
          <a:p>
            <a:endParaRPr lang="en-GB" dirty="0"/>
          </a:p>
          <a:p>
            <a:r>
              <a:rPr lang="en-GB" dirty="0"/>
              <a:t>The time given by volunteers</a:t>
            </a:r>
          </a:p>
          <a:p>
            <a:endParaRPr lang="en-GB" dirty="0"/>
          </a:p>
          <a:p>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04800"/>
            <a:ext cx="3505200" cy="6801862"/>
          </a:xfrm>
          <a:prstGeom prst="rect">
            <a:avLst/>
          </a:prstGeom>
          <a:noFill/>
        </p:spPr>
        <p:txBody>
          <a:bodyPr wrap="square" rtlCol="0">
            <a:spAutoFit/>
          </a:bodyPr>
          <a:lstStyle/>
          <a:p>
            <a:r>
              <a:rPr lang="en-GB" sz="2000" b="1" dirty="0">
                <a:solidFill>
                  <a:srgbClr val="0070C0"/>
                </a:solidFill>
              </a:rPr>
              <a:t>FUNDING OF REPORTS</a:t>
            </a:r>
          </a:p>
          <a:p>
            <a:r>
              <a:rPr lang="en-GB" sz="2000" dirty="0">
                <a:solidFill>
                  <a:srgbClr val="0070C0"/>
                </a:solidFill>
              </a:rPr>
              <a:t>from</a:t>
            </a:r>
          </a:p>
          <a:p>
            <a:endParaRPr lang="en-GB" sz="2000" dirty="0"/>
          </a:p>
          <a:p>
            <a:r>
              <a:rPr lang="en-GB" sz="2000" dirty="0"/>
              <a:t>English Heritage</a:t>
            </a:r>
          </a:p>
          <a:p>
            <a:endParaRPr lang="en-GB" sz="2000" dirty="0"/>
          </a:p>
          <a:p>
            <a:r>
              <a:rPr lang="en-GB" sz="2000" dirty="0"/>
              <a:t>Kent County Council</a:t>
            </a:r>
          </a:p>
          <a:p>
            <a:endParaRPr lang="en-GB" sz="2000" dirty="0"/>
          </a:p>
          <a:p>
            <a:r>
              <a:rPr lang="en-GB" sz="2000" dirty="0"/>
              <a:t>Tunbridge Wells Borough Council</a:t>
            </a:r>
          </a:p>
          <a:p>
            <a:endParaRPr lang="en-GB" sz="2000" dirty="0"/>
          </a:p>
          <a:p>
            <a:r>
              <a:rPr lang="en-GB" sz="2000" dirty="0"/>
              <a:t>High Weald Advisory Committee</a:t>
            </a:r>
          </a:p>
          <a:p>
            <a:endParaRPr lang="en-GB" sz="2000" dirty="0"/>
          </a:p>
          <a:p>
            <a:r>
              <a:rPr lang="en-GB" sz="2000" dirty="0"/>
              <a:t>Sevenoaks District Council</a:t>
            </a:r>
          </a:p>
          <a:p>
            <a:endParaRPr lang="en-GB" sz="2000" dirty="0"/>
          </a:p>
          <a:p>
            <a:r>
              <a:rPr lang="en-GB" sz="2000" dirty="0"/>
              <a:t>Medway Council</a:t>
            </a:r>
          </a:p>
          <a:p>
            <a:endParaRPr lang="en-GB" sz="2000" dirty="0"/>
          </a:p>
          <a:p>
            <a:r>
              <a:rPr lang="en-GB" sz="2000" dirty="0"/>
              <a:t>Dover District Council</a:t>
            </a:r>
          </a:p>
          <a:p>
            <a:endParaRPr lang="en-GB" sz="2000" dirty="0"/>
          </a:p>
          <a:p>
            <a:r>
              <a:rPr lang="en-GB" sz="2000" dirty="0"/>
              <a:t>Thanet District Council</a:t>
            </a:r>
          </a:p>
          <a:p>
            <a:endParaRPr lang="en-GB" dirty="0"/>
          </a:p>
          <a:p>
            <a:endParaRPr lang="en-GB" dirty="0"/>
          </a:p>
        </p:txBody>
      </p:sp>
      <p:sp>
        <p:nvSpPr>
          <p:cNvPr id="4" name="TextBox 3"/>
          <p:cNvSpPr txBox="1"/>
          <p:nvPr/>
        </p:nvSpPr>
        <p:spPr>
          <a:xfrm>
            <a:off x="4800600" y="304800"/>
            <a:ext cx="3733800" cy="4708981"/>
          </a:xfrm>
          <a:prstGeom prst="rect">
            <a:avLst/>
          </a:prstGeom>
          <a:noFill/>
        </p:spPr>
        <p:txBody>
          <a:bodyPr wrap="square" rtlCol="0">
            <a:spAutoFit/>
          </a:bodyPr>
          <a:lstStyle/>
          <a:p>
            <a:r>
              <a:rPr lang="en-GB" sz="2000" b="1" dirty="0">
                <a:solidFill>
                  <a:srgbClr val="0070C0"/>
                </a:solidFill>
              </a:rPr>
              <a:t>FUNDING OF BOOK</a:t>
            </a:r>
          </a:p>
          <a:p>
            <a:r>
              <a:rPr lang="en-GB" sz="2000" dirty="0">
                <a:solidFill>
                  <a:srgbClr val="0070C0"/>
                </a:solidFill>
              </a:rPr>
              <a:t>from</a:t>
            </a:r>
          </a:p>
          <a:p>
            <a:endParaRPr lang="en-GB" sz="2000" b="1" dirty="0"/>
          </a:p>
          <a:p>
            <a:r>
              <a:rPr lang="en-GB" sz="2000" dirty="0"/>
              <a:t>Historic Houses Association</a:t>
            </a:r>
          </a:p>
          <a:p>
            <a:endParaRPr lang="en-GB" sz="2000" dirty="0"/>
          </a:p>
          <a:p>
            <a:r>
              <a:rPr lang="en-GB" sz="2000" dirty="0"/>
              <a:t>Kent Archaeological Society</a:t>
            </a:r>
          </a:p>
          <a:p>
            <a:endParaRPr lang="en-GB" sz="2000" dirty="0"/>
          </a:p>
          <a:p>
            <a:r>
              <a:rPr lang="en-GB" sz="2000" dirty="0"/>
              <a:t>Rochester Bridge Trust</a:t>
            </a:r>
          </a:p>
          <a:p>
            <a:endParaRPr lang="en-GB" sz="2000" dirty="0"/>
          </a:p>
          <a:p>
            <a:r>
              <a:rPr lang="en-GB" sz="2000" dirty="0"/>
              <a:t>John Swire 1989 Charitable Trust</a:t>
            </a:r>
          </a:p>
          <a:p>
            <a:endParaRPr lang="en-GB" sz="2000" dirty="0"/>
          </a:p>
          <a:p>
            <a:r>
              <a:rPr lang="en-GB" sz="2000" dirty="0"/>
              <a:t>Roger de </a:t>
            </a:r>
            <a:r>
              <a:rPr lang="en-GB" sz="2000" dirty="0" err="1"/>
              <a:t>Haan</a:t>
            </a:r>
            <a:r>
              <a:rPr lang="en-GB" sz="2000" dirty="0"/>
              <a:t> Charitable Trust</a:t>
            </a:r>
          </a:p>
          <a:p>
            <a:endParaRPr lang="en-GB" sz="2000" dirty="0"/>
          </a:p>
          <a:p>
            <a:r>
              <a:rPr lang="en-GB" sz="2000" dirty="0"/>
              <a:t>Stanley Smith (UK) Horticultural Trust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opyright flow chart 001"/>
          <p:cNvPicPr>
            <a:picLocks noChangeAspect="1" noChangeArrowheads="1"/>
          </p:cNvPicPr>
          <p:nvPr/>
        </p:nvPicPr>
        <p:blipFill>
          <a:blip r:embed="rId2" cstate="print"/>
          <a:srcRect l="3030" t="7204" r="1160"/>
          <a:stretch>
            <a:fillRect/>
          </a:stretch>
        </p:blipFill>
        <p:spPr bwMode="auto">
          <a:xfrm>
            <a:off x="110032800" y="110058479"/>
            <a:ext cx="5143500" cy="3738283"/>
          </a:xfrm>
          <a:prstGeom prst="rect">
            <a:avLst/>
          </a:prstGeom>
          <a:noFill/>
          <a:ln w="9525" algn="in">
            <a:noFill/>
            <a:miter lim="800000"/>
            <a:headEnd/>
            <a:tailEnd/>
          </a:ln>
          <a:effectLst/>
        </p:spPr>
      </p:pic>
      <p:sp>
        <p:nvSpPr>
          <p:cNvPr id="2049" name="Rectangle 1"/>
          <p:cNvSpPr>
            <a:spLocks noChangeArrowheads="1"/>
          </p:cNvSpPr>
          <p:nvPr/>
        </p:nvSpPr>
        <p:spPr bwMode="auto">
          <a:xfrm>
            <a:off x="457200" y="125472"/>
            <a:ext cx="7772400" cy="65402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Dear</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GB" sz="1100" b="1" i="0" u="sng"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1" i="0" u="sng" strike="noStrike" cap="none" normalizeH="0" baseline="0" dirty="0">
                <a:ln>
                  <a:noFill/>
                </a:ln>
                <a:solidFill>
                  <a:schemeClr val="tx1"/>
                </a:solidFill>
                <a:effectLst/>
                <a:latin typeface="Arial" pitchFamily="34" charset="0"/>
                <a:ea typeface="Times New Roman" pitchFamily="18" charset="0"/>
                <a:cs typeface="Arial" pitchFamily="34" charset="0"/>
              </a:rPr>
              <a:t>Kent Gardens Trust Historic Gardens Research Project</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Name of Garden:</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We are very grateful to you for allowing us to have access to your garden for the purposes of our research project. We hope that you will find the results interesting.</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purpose of the project is to discover more about the historic parks and gardens in Kent and record our findings in order to provide the best possible protection for them in future years. This will involve writing up our research and publishing it in hard copy which will be available to local planning authorities and to researchers in libraries. It will also be accessible on line on your local authority website.</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We would like to include photographs and other images of your garden in our report and would be most grateful if you could give your permission for this by selecting </a:t>
            </a: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Yes </a:t>
            </a: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or </a:t>
            </a: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No</a:t>
            </a: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 in answer to the statements below. </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I agree that Kent Gardens Trust may take photographs of the garden and include them in their report</a:t>
            </a:r>
            <a:endParaRPr lang="en-GB" sz="11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Yes/No</a:t>
            </a:r>
            <a:b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br>
            <a:b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I agree that the maps, plans, paintings, drawings and other images listed on the attached sheet  which are owned by me/us may be photographed and included in the report				</a:t>
            </a:r>
            <a:endParaRPr lang="en-GB" sz="11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Ye</a:t>
            </a: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s/No</a:t>
            </a:r>
            <a:b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b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Kent Gardens Trust may wish to include the report on your garden on their website and submit the information we have obtained including some images to the Parks &amp; Gardens UK database and website. This will increase wider understanding and appreciation of the history of parks and gardens. </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Please indicate if you agree to this.</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I agree to the report on our garden being included on the Kent Gardens Trust website		</a:t>
            </a:r>
            <a:endParaRPr lang="en-GB" sz="11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Yes/No</a:t>
            </a:r>
            <a:b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br>
            <a:b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b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I agree that Kent Gardens Trust may submit the report to be included on the Parks &amp; Gardens UK database and website</a:t>
            </a:r>
            <a:endParaRPr lang="en-GB" sz="11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Yes/No</a:t>
            </a: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pP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Parks &amp; Gardens UK database is a free source of information about historic parks, gardens and green spaces in the UK. For more information please visit its website: </a:t>
            </a:r>
            <a:r>
              <a:rPr kumimoji="0" lang="en-GB" sz="1100" b="0" i="0" u="none" strike="noStrike" cap="none" normalizeH="0" baseline="0" dirty="0" err="1">
                <a:ln>
                  <a:noFill/>
                </a:ln>
                <a:solidFill>
                  <a:schemeClr val="tx1"/>
                </a:solidFill>
                <a:effectLst/>
                <a:latin typeface="Arial" pitchFamily="34" charset="0"/>
                <a:ea typeface="Times New Roman" pitchFamily="18" charset="0"/>
                <a:cs typeface="Arial" pitchFamily="34" charset="0"/>
                <a:hlinkClick r:id="rId3"/>
              </a:rPr>
              <a:t>www.parksandgardens.ac.uk</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Signed</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r>
              <a:rPr kumimoji="0" lang="en-GB" sz="1100" b="1" i="0" u="none" strike="noStrike" cap="none" normalizeH="0" baseline="0" dirty="0">
                <a:ln>
                  <a:noFill/>
                </a:ln>
                <a:solidFill>
                  <a:schemeClr val="tx1"/>
                </a:solidFill>
                <a:effectLst/>
                <a:latin typeface="Arial" pitchFamily="34" charset="0"/>
                <a:ea typeface="Times New Roman" pitchFamily="18" charset="0"/>
                <a:cs typeface="Arial" pitchFamily="34" charset="0"/>
              </a:rPr>
              <a:t>Date</a:t>
            </a:r>
            <a:endParaRPr kumimoji="0" lang="en-GB"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TextBox 3"/>
          <p:cNvSpPr txBox="1"/>
          <p:nvPr/>
        </p:nvSpPr>
        <p:spPr>
          <a:xfrm>
            <a:off x="5410200" y="304800"/>
            <a:ext cx="3200400" cy="461665"/>
          </a:xfrm>
          <a:prstGeom prst="rect">
            <a:avLst/>
          </a:prstGeom>
          <a:noFill/>
        </p:spPr>
        <p:txBody>
          <a:bodyPr wrap="square" rtlCol="0">
            <a:spAutoFit/>
          </a:bodyPr>
          <a:lstStyle/>
          <a:p>
            <a:r>
              <a:rPr lang="en-GB" sz="2400" b="1" dirty="0">
                <a:solidFill>
                  <a:srgbClr val="FF0000"/>
                </a:solidFill>
              </a:rPr>
              <a:t>LETTER OF CONSENT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opyright flow chart 001"/>
          <p:cNvPicPr>
            <a:picLocks noChangeAspect="1" noChangeArrowheads="1"/>
          </p:cNvPicPr>
          <p:nvPr/>
        </p:nvPicPr>
        <p:blipFill>
          <a:blip r:embed="rId2" cstate="print"/>
          <a:srcRect l="3030" t="7204" r="1160"/>
          <a:stretch>
            <a:fillRect/>
          </a:stretch>
        </p:blipFill>
        <p:spPr bwMode="auto">
          <a:xfrm>
            <a:off x="110032800" y="110058479"/>
            <a:ext cx="5143500" cy="3738283"/>
          </a:xfrm>
          <a:prstGeom prst="rect">
            <a:avLst/>
          </a:prstGeom>
          <a:noFill/>
          <a:ln w="9525" algn="in">
            <a:noFill/>
            <a:miter lim="800000"/>
            <a:headEnd/>
            <a:tailEnd/>
          </a:ln>
          <a:effectLst/>
        </p:spPr>
      </p:pic>
      <p:pic>
        <p:nvPicPr>
          <p:cNvPr id="4" name="Picture 3" descr="Copyright flow chart 001"/>
          <p:cNvPicPr>
            <a:picLocks noChangeAspect="1" noChangeArrowheads="1"/>
          </p:cNvPicPr>
          <p:nvPr/>
        </p:nvPicPr>
        <p:blipFill>
          <a:blip r:embed="rId2" cstate="print"/>
          <a:srcRect l="3030" t="7204" r="1160"/>
          <a:stretch>
            <a:fillRect/>
          </a:stretch>
        </p:blipFill>
        <p:spPr bwMode="auto">
          <a:xfrm>
            <a:off x="110185200" y="110210879"/>
            <a:ext cx="5143500" cy="3738283"/>
          </a:xfrm>
          <a:prstGeom prst="rect">
            <a:avLst/>
          </a:prstGeom>
          <a:noFill/>
          <a:ln w="9525" algn="in">
            <a:noFill/>
            <a:miter lim="800000"/>
            <a:headEnd/>
            <a:tailEnd/>
          </a:ln>
          <a:effectLst/>
        </p:spPr>
      </p:pic>
      <p:pic>
        <p:nvPicPr>
          <p:cNvPr id="1028" name="Picture 4" descr="Copyright flow chart 001"/>
          <p:cNvPicPr>
            <a:picLocks noChangeAspect="1" noChangeArrowheads="1"/>
          </p:cNvPicPr>
          <p:nvPr/>
        </p:nvPicPr>
        <p:blipFill>
          <a:blip r:embed="rId3" cstate="print"/>
          <a:srcRect l="3030" t="7204" r="1160"/>
          <a:stretch>
            <a:fillRect/>
          </a:stretch>
        </p:blipFill>
        <p:spPr bwMode="auto">
          <a:xfrm>
            <a:off x="110185200" y="110169245"/>
            <a:ext cx="4991100" cy="3627518"/>
          </a:xfrm>
          <a:prstGeom prst="rect">
            <a:avLst/>
          </a:prstGeom>
          <a:noFill/>
          <a:ln w="9525" algn="in">
            <a:noFill/>
            <a:miter lim="800000"/>
            <a:headEnd/>
            <a:tailEnd/>
          </a:ln>
          <a:effectLst/>
        </p:spPr>
      </p:pic>
      <p:pic>
        <p:nvPicPr>
          <p:cNvPr id="1029" name="Picture 5" descr="Copyright flow chart 001"/>
          <p:cNvPicPr>
            <a:picLocks noChangeAspect="1" noChangeArrowheads="1"/>
          </p:cNvPicPr>
          <p:nvPr/>
        </p:nvPicPr>
        <p:blipFill>
          <a:blip r:embed="rId4" cstate="print"/>
          <a:srcRect l="8252" t="7204" r="5587"/>
          <a:stretch>
            <a:fillRect/>
          </a:stretch>
        </p:blipFill>
        <p:spPr bwMode="auto">
          <a:xfrm>
            <a:off x="685800" y="152400"/>
            <a:ext cx="8015288" cy="6477000"/>
          </a:xfrm>
          <a:prstGeom prst="rect">
            <a:avLst/>
          </a:prstGeom>
          <a:noFill/>
          <a:ln w="9525" algn="in">
            <a:noFill/>
            <a:miter lim="800000"/>
            <a:headEnd/>
            <a:tailEnd/>
          </a:ln>
          <a:effectLst/>
        </p:spPr>
      </p:pic>
      <p:sp>
        <p:nvSpPr>
          <p:cNvPr id="6" name="TextBox 5"/>
          <p:cNvSpPr txBox="1"/>
          <p:nvPr/>
        </p:nvSpPr>
        <p:spPr>
          <a:xfrm>
            <a:off x="6629400" y="381000"/>
            <a:ext cx="1981200" cy="830997"/>
          </a:xfrm>
          <a:prstGeom prst="rect">
            <a:avLst/>
          </a:prstGeom>
          <a:noFill/>
        </p:spPr>
        <p:txBody>
          <a:bodyPr wrap="square" rtlCol="0">
            <a:spAutoFit/>
          </a:bodyPr>
          <a:lstStyle/>
          <a:p>
            <a:r>
              <a:rPr lang="en-GB" sz="2400" b="1" dirty="0">
                <a:solidFill>
                  <a:srgbClr val="FF0000"/>
                </a:solidFill>
              </a:rPr>
              <a:t>COPY RIGHT FLOW CHART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685800"/>
            <a:ext cx="5638800" cy="7109639"/>
          </a:xfrm>
          <a:prstGeom prst="rect">
            <a:avLst/>
          </a:prstGeom>
          <a:noFill/>
        </p:spPr>
        <p:txBody>
          <a:bodyPr wrap="square" rtlCol="0">
            <a:spAutoFit/>
          </a:bodyPr>
          <a:lstStyle/>
          <a:p>
            <a:r>
              <a:rPr lang="en-GB" sz="2400" b="1" dirty="0">
                <a:solidFill>
                  <a:srgbClr val="FF0000"/>
                </a:solidFill>
              </a:rPr>
              <a:t>Communication with local authorities</a:t>
            </a:r>
          </a:p>
          <a:p>
            <a:endParaRPr lang="en-GB" sz="2400" b="1" dirty="0"/>
          </a:p>
          <a:p>
            <a:r>
              <a:rPr lang="en-GB" sz="2400" dirty="0"/>
              <a:t>Some more enthusiastic than others</a:t>
            </a:r>
          </a:p>
          <a:p>
            <a:endParaRPr lang="en-GB" sz="2400" dirty="0"/>
          </a:p>
          <a:p>
            <a:r>
              <a:rPr lang="en-GB" sz="2400" dirty="0"/>
              <a:t>Those you are dealing with change jobs</a:t>
            </a:r>
          </a:p>
          <a:p>
            <a:endParaRPr lang="en-GB" sz="2400" dirty="0"/>
          </a:p>
          <a:p>
            <a:endParaRPr lang="en-GB" sz="2400" dirty="0"/>
          </a:p>
          <a:p>
            <a:endParaRPr lang="en-GB" sz="2400" dirty="0"/>
          </a:p>
          <a:p>
            <a:endParaRPr lang="en-GB" sz="2400" dirty="0"/>
          </a:p>
          <a:p>
            <a:r>
              <a:rPr lang="en-GB" sz="2400" b="1" dirty="0">
                <a:solidFill>
                  <a:srgbClr val="FF0000"/>
                </a:solidFill>
              </a:rPr>
              <a:t>Volunteers</a:t>
            </a:r>
          </a:p>
          <a:p>
            <a:endParaRPr lang="en-GB" sz="2400" dirty="0"/>
          </a:p>
          <a:p>
            <a:r>
              <a:rPr lang="en-GB" sz="2400" dirty="0"/>
              <a:t>Integrating new volunteers – mentoring</a:t>
            </a:r>
          </a:p>
          <a:p>
            <a:endParaRPr lang="en-GB" sz="2400" dirty="0"/>
          </a:p>
          <a:p>
            <a:r>
              <a:rPr lang="en-GB" sz="2400" dirty="0"/>
              <a:t>Very occasionally one gives up but another takes over</a:t>
            </a:r>
          </a:p>
          <a:p>
            <a:endParaRPr lang="en-GB" sz="2400" dirty="0"/>
          </a:p>
          <a:p>
            <a:endParaRPr lang="en-GB" sz="2400" dirty="0"/>
          </a:p>
          <a:p>
            <a:endParaRPr lang="en-GB" sz="2400" dirty="0"/>
          </a:p>
          <a:p>
            <a:endParaRPr lang="en-GB"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438400"/>
            <a:ext cx="7162800" cy="3170099"/>
          </a:xfrm>
          <a:prstGeom prst="rect">
            <a:avLst/>
          </a:prstGeom>
          <a:noFill/>
        </p:spPr>
        <p:txBody>
          <a:bodyPr wrap="square" rtlCol="0">
            <a:spAutoFit/>
          </a:bodyPr>
          <a:lstStyle/>
          <a:p>
            <a:pPr marL="457200" indent="-457200">
              <a:buAutoNum type="arabicPeriod"/>
            </a:pPr>
            <a:r>
              <a:rPr lang="en-GB" sz="4000" b="1" dirty="0"/>
              <a:t>What we have achieved</a:t>
            </a:r>
          </a:p>
          <a:p>
            <a:pPr marL="457200" indent="-457200">
              <a:buAutoNum type="arabicPeriod"/>
            </a:pPr>
            <a:endParaRPr lang="en-GB" sz="4000" b="1" dirty="0"/>
          </a:p>
          <a:p>
            <a:pPr marL="457200" indent="-457200">
              <a:buAutoNum type="arabicPeriod"/>
            </a:pPr>
            <a:r>
              <a:rPr lang="en-GB" sz="4000" b="1" dirty="0"/>
              <a:t>How we went about it</a:t>
            </a:r>
          </a:p>
          <a:p>
            <a:pPr marL="457200" indent="-457200">
              <a:buAutoNum type="arabicPeriod"/>
            </a:pPr>
            <a:endParaRPr lang="en-GB" sz="4000" b="1" dirty="0"/>
          </a:p>
          <a:p>
            <a:pPr marL="457200" indent="-457200">
              <a:buAutoNum type="arabicPeriod"/>
            </a:pPr>
            <a:r>
              <a:rPr lang="en-GB" sz="4000" b="1" dirty="0"/>
              <a:t>Problems – only a few</a:t>
            </a:r>
          </a:p>
        </p:txBody>
      </p:sp>
      <p:pic>
        <p:nvPicPr>
          <p:cNvPr id="2050" name="Picture 2" descr="New KGT logo 2 jpeg"/>
          <p:cNvPicPr>
            <a:picLocks noChangeAspect="1" noChangeArrowheads="1"/>
          </p:cNvPicPr>
          <p:nvPr/>
        </p:nvPicPr>
        <p:blipFill>
          <a:blip r:embed="rId2" cstate="print"/>
          <a:srcRect/>
          <a:stretch>
            <a:fillRect/>
          </a:stretch>
        </p:blipFill>
        <p:spPr bwMode="auto">
          <a:xfrm>
            <a:off x="838200" y="304800"/>
            <a:ext cx="1676400" cy="1686367"/>
          </a:xfrm>
          <a:prstGeom prst="rect">
            <a:avLst/>
          </a:prstGeom>
          <a:noFill/>
          <a:ln w="9525" algn="in">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447800"/>
            <a:ext cx="5334000" cy="3970318"/>
          </a:xfrm>
          <a:prstGeom prst="rect">
            <a:avLst/>
          </a:prstGeom>
          <a:noFill/>
        </p:spPr>
        <p:txBody>
          <a:bodyPr wrap="square" rtlCol="0">
            <a:spAutoFit/>
          </a:bodyPr>
          <a:lstStyle/>
          <a:p>
            <a:r>
              <a:rPr lang="en-GB" sz="2800" b="1" dirty="0"/>
              <a:t>But almost everyone finds the whole process of being a garden detective </a:t>
            </a:r>
          </a:p>
          <a:p>
            <a:endParaRPr lang="en-GB" sz="2800" b="1" dirty="0"/>
          </a:p>
          <a:p>
            <a:r>
              <a:rPr lang="en-GB" sz="2800" b="1" dirty="0"/>
              <a:t>is addictive</a:t>
            </a:r>
          </a:p>
          <a:p>
            <a:endParaRPr lang="en-GB" sz="2800" b="1" dirty="0"/>
          </a:p>
          <a:p>
            <a:r>
              <a:rPr lang="en-GB" sz="2800" b="1" dirty="0"/>
              <a:t>and above all fun </a:t>
            </a:r>
          </a:p>
          <a:p>
            <a:endParaRPr lang="en-GB" sz="2800" b="1" dirty="0"/>
          </a:p>
          <a:p>
            <a:r>
              <a:rPr lang="en-GB" sz="2800" b="1" dirty="0"/>
              <a:t>(even the writing up)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endium 001"/>
          <p:cNvPicPr>
            <a:picLocks noChangeAspect="1" noChangeArrowheads="1"/>
          </p:cNvPicPr>
          <p:nvPr/>
        </p:nvPicPr>
        <p:blipFill>
          <a:blip r:embed="rId2" cstate="print"/>
          <a:srcRect/>
          <a:stretch>
            <a:fillRect/>
          </a:stretch>
        </p:blipFill>
        <p:spPr bwMode="auto">
          <a:xfrm>
            <a:off x="109404150" y="106738739"/>
            <a:ext cx="2838783" cy="3903662"/>
          </a:xfrm>
          <a:prstGeom prst="rect">
            <a:avLst/>
          </a:prstGeom>
          <a:noFill/>
          <a:ln w="9525" algn="in">
            <a:noFill/>
            <a:miter lim="800000"/>
            <a:headEnd/>
            <a:tailEnd/>
          </a:ln>
          <a:effectLst/>
        </p:spPr>
      </p:pic>
      <p:pic>
        <p:nvPicPr>
          <p:cNvPr id="3075" name="Picture 3" descr="compendium 001"/>
          <p:cNvPicPr>
            <a:picLocks noChangeAspect="1" noChangeArrowheads="1"/>
          </p:cNvPicPr>
          <p:nvPr/>
        </p:nvPicPr>
        <p:blipFill>
          <a:blip r:embed="rId3" cstate="print"/>
          <a:srcRect/>
          <a:stretch>
            <a:fillRect/>
          </a:stretch>
        </p:blipFill>
        <p:spPr bwMode="auto">
          <a:xfrm>
            <a:off x="109404150" y="106738738"/>
            <a:ext cx="5040313" cy="6931025"/>
          </a:xfrm>
          <a:prstGeom prst="rect">
            <a:avLst/>
          </a:prstGeom>
          <a:noFill/>
          <a:ln w="9525" algn="in">
            <a:noFill/>
            <a:miter lim="800000"/>
            <a:headEnd/>
            <a:tailEnd/>
          </a:ln>
          <a:effectLst/>
        </p:spPr>
      </p:pic>
      <p:pic>
        <p:nvPicPr>
          <p:cNvPr id="3076" name="Picture 4" descr="compendium 001"/>
          <p:cNvPicPr>
            <a:picLocks noChangeAspect="1" noChangeArrowheads="1"/>
          </p:cNvPicPr>
          <p:nvPr/>
        </p:nvPicPr>
        <p:blipFill>
          <a:blip r:embed="rId4" cstate="print"/>
          <a:srcRect/>
          <a:stretch>
            <a:fillRect/>
          </a:stretch>
        </p:blipFill>
        <p:spPr bwMode="auto">
          <a:xfrm>
            <a:off x="111404400" y="109489318"/>
            <a:ext cx="3040063" cy="4180445"/>
          </a:xfrm>
          <a:prstGeom prst="rect">
            <a:avLst/>
          </a:prstGeom>
          <a:noFill/>
          <a:ln w="9525" algn="in">
            <a:noFill/>
            <a:miter lim="800000"/>
            <a:headEnd/>
            <a:tailEnd/>
          </a:ln>
          <a:effectLst/>
        </p:spPr>
      </p:pic>
      <p:pic>
        <p:nvPicPr>
          <p:cNvPr id="3078" name="Picture 6" descr="compendium 001"/>
          <p:cNvPicPr>
            <a:picLocks noChangeAspect="1" noChangeArrowheads="1"/>
          </p:cNvPicPr>
          <p:nvPr/>
        </p:nvPicPr>
        <p:blipFill>
          <a:blip r:embed="rId3" cstate="print"/>
          <a:srcRect/>
          <a:stretch>
            <a:fillRect/>
          </a:stretch>
        </p:blipFill>
        <p:spPr bwMode="auto">
          <a:xfrm>
            <a:off x="4093904" y="228600"/>
            <a:ext cx="4600664" cy="6324600"/>
          </a:xfrm>
          <a:prstGeom prst="rect">
            <a:avLst/>
          </a:prstGeom>
          <a:noFill/>
          <a:ln w="9525" algn="in">
            <a:noFill/>
            <a:miter lim="800000"/>
            <a:headEnd/>
            <a:tailEnd/>
          </a:ln>
          <a:effectLst/>
        </p:spPr>
      </p:pic>
      <p:sp>
        <p:nvSpPr>
          <p:cNvPr id="9" name="TextBox 8"/>
          <p:cNvSpPr txBox="1"/>
          <p:nvPr/>
        </p:nvSpPr>
        <p:spPr>
          <a:xfrm>
            <a:off x="228600" y="762000"/>
            <a:ext cx="3581400" cy="4339650"/>
          </a:xfrm>
          <a:prstGeom prst="rect">
            <a:avLst/>
          </a:prstGeom>
          <a:noFill/>
        </p:spPr>
        <p:txBody>
          <a:bodyPr wrap="square" rtlCol="0">
            <a:spAutoFit/>
          </a:bodyPr>
          <a:lstStyle/>
          <a:p>
            <a:r>
              <a:rPr lang="en-GB" sz="3600" b="1" dirty="0"/>
              <a:t>The Kent Garden Compendium</a:t>
            </a:r>
          </a:p>
          <a:p>
            <a:endParaRPr lang="en-GB" dirty="0"/>
          </a:p>
          <a:p>
            <a:endParaRPr lang="en-GB" dirty="0"/>
          </a:p>
          <a:p>
            <a:r>
              <a:rPr lang="en-GB" sz="2400" b="1" dirty="0"/>
              <a:t>Commenced in 1988 and revised in 1996 in conjunction with Kent County Council.</a:t>
            </a:r>
          </a:p>
          <a:p>
            <a:endParaRPr lang="en-GB" sz="2400" b="1" dirty="0"/>
          </a:p>
          <a:p>
            <a:endParaRPr lang="en-GB" sz="2400" b="1" dirty="0"/>
          </a:p>
          <a:p>
            <a:r>
              <a:rPr lang="en-GB" sz="2400" b="1" dirty="0"/>
              <a:t>3 volumes.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7315200" cy="5139869"/>
          </a:xfrm>
          <a:prstGeom prst="rect">
            <a:avLst/>
          </a:prstGeom>
          <a:noFill/>
        </p:spPr>
        <p:txBody>
          <a:bodyPr wrap="square" rtlCol="0">
            <a:spAutoFit/>
          </a:bodyPr>
          <a:lstStyle/>
          <a:p>
            <a:r>
              <a:rPr lang="en-GB" sz="2400" b="1" dirty="0"/>
              <a:t>In 2008 it was decided to </a:t>
            </a:r>
          </a:p>
          <a:p>
            <a:r>
              <a:rPr lang="en-GB" sz="2400" b="1" dirty="0"/>
              <a:t>carry out a further revision</a:t>
            </a:r>
          </a:p>
          <a:p>
            <a:endParaRPr lang="en-GB" sz="2000" b="1" dirty="0"/>
          </a:p>
          <a:p>
            <a:endParaRPr lang="en-GB" sz="2000" b="1" dirty="0"/>
          </a:p>
          <a:p>
            <a:r>
              <a:rPr lang="en-GB" sz="2000" b="1" dirty="0"/>
              <a:t>Tunbridge Wells 		(27)</a:t>
            </a:r>
          </a:p>
          <a:p>
            <a:endParaRPr lang="en-GB" sz="2000" b="1" dirty="0"/>
          </a:p>
          <a:p>
            <a:r>
              <a:rPr lang="en-GB" sz="2000" b="1" dirty="0"/>
              <a:t>Sevenoaks		(20)</a:t>
            </a:r>
          </a:p>
          <a:p>
            <a:endParaRPr lang="en-GB" sz="2000" b="1" dirty="0"/>
          </a:p>
          <a:p>
            <a:r>
              <a:rPr lang="en-GB" sz="2000" b="1" dirty="0"/>
              <a:t>Medway		(27)</a:t>
            </a:r>
          </a:p>
          <a:p>
            <a:endParaRPr lang="en-GB" sz="2000" b="1" dirty="0"/>
          </a:p>
          <a:p>
            <a:r>
              <a:rPr lang="en-GB" sz="2000" b="1" dirty="0"/>
              <a:t>And now Dover</a:t>
            </a:r>
          </a:p>
          <a:p>
            <a:endParaRPr lang="en-GB" sz="2000" b="1" dirty="0"/>
          </a:p>
          <a:p>
            <a:r>
              <a:rPr lang="en-GB" sz="2000" b="1" dirty="0"/>
              <a:t>Extra sites in Margate </a:t>
            </a:r>
          </a:p>
          <a:p>
            <a:r>
              <a:rPr lang="en-GB" sz="2000" b="1" dirty="0"/>
              <a:t>and </a:t>
            </a:r>
            <a:r>
              <a:rPr lang="en-GB" sz="2000" b="1" dirty="0" err="1"/>
              <a:t>Lamberhurst</a:t>
            </a:r>
            <a:endParaRPr lang="en-GB" sz="2000" b="1" dirty="0"/>
          </a:p>
          <a:p>
            <a:endParaRPr lang="en-GB" sz="2000" b="1" dirty="0"/>
          </a:p>
          <a:p>
            <a:endParaRPr lang="en-GB" sz="2000" b="1" dirty="0"/>
          </a:p>
        </p:txBody>
      </p:sp>
      <p:pic>
        <p:nvPicPr>
          <p:cNvPr id="4098" name="Picture 2" descr="C:\Users\Owner\Pictures\2016-12-30 2016-12-30 Finchcocks report\2016-12-30 Finchcocks report 001.jpg"/>
          <p:cNvPicPr>
            <a:picLocks noChangeAspect="1" noChangeArrowheads="1"/>
          </p:cNvPicPr>
          <p:nvPr/>
        </p:nvPicPr>
        <p:blipFill>
          <a:blip r:embed="rId2" cstate="print"/>
          <a:srcRect/>
          <a:stretch>
            <a:fillRect/>
          </a:stretch>
        </p:blipFill>
        <p:spPr bwMode="auto">
          <a:xfrm>
            <a:off x="4565286" y="457200"/>
            <a:ext cx="4266288" cy="58674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Dropbox\KGT website\CB300 images for KGT book\Valence chapter images\J.P Neale engraving.jpg"/>
          <p:cNvPicPr>
            <a:picLocks noChangeAspect="1" noChangeArrowheads="1"/>
          </p:cNvPicPr>
          <p:nvPr/>
        </p:nvPicPr>
        <p:blipFill>
          <a:blip r:embed="rId2" cstate="print"/>
          <a:srcRect/>
          <a:stretch>
            <a:fillRect/>
          </a:stretch>
        </p:blipFill>
        <p:spPr bwMode="auto">
          <a:xfrm>
            <a:off x="-304800" y="0"/>
            <a:ext cx="9686440" cy="6858000"/>
          </a:xfrm>
          <a:prstGeom prst="rect">
            <a:avLst/>
          </a:prstGeom>
          <a:noFill/>
        </p:spPr>
      </p:pic>
      <p:sp>
        <p:nvSpPr>
          <p:cNvPr id="3" name="TextBox 2"/>
          <p:cNvSpPr txBox="1"/>
          <p:nvPr/>
        </p:nvSpPr>
        <p:spPr>
          <a:xfrm>
            <a:off x="609600" y="152400"/>
            <a:ext cx="8534400" cy="830997"/>
          </a:xfrm>
          <a:prstGeom prst="rect">
            <a:avLst/>
          </a:prstGeom>
          <a:noFill/>
        </p:spPr>
        <p:txBody>
          <a:bodyPr wrap="square" rtlCol="0">
            <a:spAutoFit/>
          </a:bodyPr>
          <a:lstStyle/>
          <a:p>
            <a:r>
              <a:rPr lang="en-GB" sz="2400" b="1" dirty="0"/>
              <a:t>            VALENCE.           The first Capability Brown site we surveyed</a:t>
            </a:r>
          </a:p>
          <a:p>
            <a:r>
              <a:rPr lang="en-GB" sz="2400" b="1" dirty="0"/>
              <a:t>			which gave us the idea for the book.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3886200" cy="5693866"/>
          </a:xfrm>
          <a:prstGeom prst="rect">
            <a:avLst/>
          </a:prstGeom>
          <a:noFill/>
        </p:spPr>
        <p:txBody>
          <a:bodyPr wrap="square" rtlCol="0">
            <a:spAutoFit/>
          </a:bodyPr>
          <a:lstStyle/>
          <a:p>
            <a:r>
              <a:rPr lang="en-GB" sz="2800" b="1" dirty="0"/>
              <a:t>In May 2016 we published </a:t>
            </a:r>
          </a:p>
          <a:p>
            <a:endParaRPr lang="en-GB" sz="2800" b="1" dirty="0"/>
          </a:p>
          <a:p>
            <a:endParaRPr lang="en-GB" sz="2800" b="1" dirty="0"/>
          </a:p>
          <a:p>
            <a:r>
              <a:rPr lang="en-GB" sz="2800" b="1" dirty="0"/>
              <a:t>‘Capability Brown in Kent’.</a:t>
            </a:r>
          </a:p>
          <a:p>
            <a:endParaRPr lang="en-GB" sz="2800" b="1" dirty="0"/>
          </a:p>
          <a:p>
            <a:endParaRPr lang="en-GB" sz="2800" b="1" dirty="0"/>
          </a:p>
          <a:p>
            <a:r>
              <a:rPr lang="en-GB" sz="2800" b="1" dirty="0" err="1">
                <a:solidFill>
                  <a:srgbClr val="00B050"/>
                </a:solidFill>
              </a:rPr>
              <a:t>Chilham</a:t>
            </a:r>
            <a:r>
              <a:rPr lang="en-GB" sz="2800" b="1" dirty="0">
                <a:solidFill>
                  <a:srgbClr val="00B050"/>
                </a:solidFill>
              </a:rPr>
              <a:t> Castle</a:t>
            </a:r>
          </a:p>
          <a:p>
            <a:r>
              <a:rPr lang="en-GB" sz="2800" b="1" dirty="0">
                <a:solidFill>
                  <a:srgbClr val="00B050"/>
                </a:solidFill>
              </a:rPr>
              <a:t>Leeds Abbey</a:t>
            </a:r>
          </a:p>
          <a:p>
            <a:r>
              <a:rPr lang="en-GB" sz="2800" b="1" dirty="0">
                <a:solidFill>
                  <a:srgbClr val="00B050"/>
                </a:solidFill>
              </a:rPr>
              <a:t>Ingress</a:t>
            </a:r>
          </a:p>
          <a:p>
            <a:r>
              <a:rPr lang="en-GB" sz="2800" b="1" dirty="0">
                <a:solidFill>
                  <a:srgbClr val="00B050"/>
                </a:solidFill>
              </a:rPr>
              <a:t>Valence (Hill Place)</a:t>
            </a:r>
          </a:p>
          <a:p>
            <a:r>
              <a:rPr lang="en-GB" sz="2800" b="1" dirty="0">
                <a:solidFill>
                  <a:srgbClr val="00B050"/>
                </a:solidFill>
              </a:rPr>
              <a:t>North Cray Place</a:t>
            </a:r>
          </a:p>
        </p:txBody>
      </p:sp>
      <p:pic>
        <p:nvPicPr>
          <p:cNvPr id="5122" name="Picture 2" descr="C:\Users\Owner\Pictures\2016-12-30 20-12-30 CB in Kent\20-12-30 CB in Kent 001.jpg"/>
          <p:cNvPicPr>
            <a:picLocks noChangeAspect="1" noChangeArrowheads="1"/>
          </p:cNvPicPr>
          <p:nvPr/>
        </p:nvPicPr>
        <p:blipFill>
          <a:blip r:embed="rId2" cstate="print"/>
          <a:srcRect r="7071"/>
          <a:stretch>
            <a:fillRect/>
          </a:stretch>
        </p:blipFill>
        <p:spPr bwMode="auto">
          <a:xfrm>
            <a:off x="4648200" y="609600"/>
            <a:ext cx="3986324" cy="5715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457200"/>
            <a:ext cx="6019800" cy="5016758"/>
          </a:xfrm>
          <a:prstGeom prst="rect">
            <a:avLst/>
          </a:prstGeom>
          <a:noFill/>
        </p:spPr>
        <p:txBody>
          <a:bodyPr wrap="square" rtlCol="0">
            <a:spAutoFit/>
          </a:bodyPr>
          <a:lstStyle/>
          <a:p>
            <a:r>
              <a:rPr lang="en-GB" sz="2800" b="1" dirty="0"/>
              <a:t>The reports were laid out in English Heritage format</a:t>
            </a:r>
          </a:p>
          <a:p>
            <a:endParaRPr lang="en-GB" sz="2400" b="1" dirty="0"/>
          </a:p>
          <a:p>
            <a:endParaRPr lang="en-GB" sz="2400" b="1" dirty="0"/>
          </a:p>
          <a:p>
            <a:r>
              <a:rPr lang="en-GB" sz="2400" b="1" dirty="0"/>
              <a:t>1. Summary and </a:t>
            </a:r>
            <a:r>
              <a:rPr lang="en-GB" sz="2400" b="1" dirty="0">
                <a:solidFill>
                  <a:srgbClr val="FF0000"/>
                </a:solidFill>
              </a:rPr>
              <a:t>Statement of Significance</a:t>
            </a:r>
          </a:p>
          <a:p>
            <a:endParaRPr lang="en-GB" sz="2400" b="1" dirty="0"/>
          </a:p>
          <a:p>
            <a:r>
              <a:rPr lang="en-GB" sz="2400" b="1" dirty="0"/>
              <a:t>2. Chronology of Historic Development</a:t>
            </a:r>
          </a:p>
          <a:p>
            <a:endParaRPr lang="en-GB" sz="2400" b="1" dirty="0"/>
          </a:p>
          <a:p>
            <a:r>
              <a:rPr lang="en-GB" sz="2400" b="1" dirty="0"/>
              <a:t>3. Description of Site</a:t>
            </a:r>
          </a:p>
          <a:p>
            <a:endParaRPr lang="en-GB" sz="2400" b="1" dirty="0"/>
          </a:p>
          <a:p>
            <a:r>
              <a:rPr lang="en-GB" sz="2400" b="1" dirty="0"/>
              <a:t>4. References</a:t>
            </a:r>
          </a:p>
          <a:p>
            <a:endParaRPr lang="en-GB" sz="2400" b="1" dirty="0"/>
          </a:p>
          <a:p>
            <a:r>
              <a:rPr lang="en-GB" sz="2400" b="1" dirty="0"/>
              <a:t>5. Images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02359"/>
            <a:ext cx="8305800" cy="6555641"/>
          </a:xfrm>
          <a:prstGeom prst="rect">
            <a:avLst/>
          </a:prstGeom>
          <a:noFill/>
        </p:spPr>
        <p:txBody>
          <a:bodyPr wrap="square" rtlCol="0">
            <a:spAutoFit/>
          </a:bodyPr>
          <a:lstStyle/>
          <a:p>
            <a:r>
              <a:rPr lang="en-GB" sz="2000" b="1" dirty="0">
                <a:solidFill>
                  <a:srgbClr val="00B050"/>
                </a:solidFill>
              </a:rPr>
              <a:t>What did we do with the reports?</a:t>
            </a:r>
          </a:p>
          <a:p>
            <a:endParaRPr lang="en-GB" sz="2000" b="1" dirty="0"/>
          </a:p>
          <a:p>
            <a:r>
              <a:rPr lang="en-GB" sz="2000" b="1" dirty="0"/>
              <a:t>Published them in paper format </a:t>
            </a:r>
          </a:p>
          <a:p>
            <a:r>
              <a:rPr lang="en-GB" sz="2000" b="1" dirty="0"/>
              <a:t>and on KGT website </a:t>
            </a:r>
          </a:p>
          <a:p>
            <a:endParaRPr lang="en-GB" sz="2000" dirty="0">
              <a:solidFill>
                <a:srgbClr val="92D050"/>
              </a:solidFill>
            </a:endParaRPr>
          </a:p>
          <a:p>
            <a:r>
              <a:rPr lang="en-GB" sz="2000" b="1" dirty="0"/>
              <a:t>Nearly all are on the Parks and </a:t>
            </a:r>
          </a:p>
          <a:p>
            <a:r>
              <a:rPr lang="en-GB" sz="2000" b="1" dirty="0"/>
              <a:t>Gardens UK data base.</a:t>
            </a:r>
          </a:p>
          <a:p>
            <a:endParaRPr lang="en-GB" sz="2000" b="1" dirty="0">
              <a:solidFill>
                <a:srgbClr val="00B050"/>
              </a:solidFill>
            </a:endParaRPr>
          </a:p>
          <a:p>
            <a:r>
              <a:rPr lang="en-GB" sz="2000" b="1" dirty="0">
                <a:solidFill>
                  <a:srgbClr val="00B050"/>
                </a:solidFill>
              </a:rPr>
              <a:t>What have they been used for?</a:t>
            </a:r>
          </a:p>
          <a:p>
            <a:endParaRPr lang="en-GB" sz="2000" b="1" dirty="0">
              <a:solidFill>
                <a:srgbClr val="0070C0"/>
              </a:solidFill>
            </a:endParaRPr>
          </a:p>
          <a:p>
            <a:pPr marL="457200" indent="-457200"/>
            <a:r>
              <a:rPr lang="en-GB" sz="2000" b="1" dirty="0"/>
              <a:t>1.     A source of information which is available to everyone</a:t>
            </a:r>
          </a:p>
          <a:p>
            <a:pPr marL="457200" indent="-457200"/>
            <a:endParaRPr lang="en-GB" sz="2000" b="1" dirty="0"/>
          </a:p>
          <a:p>
            <a:pPr marL="457200" indent="-457200">
              <a:buAutoNum type="arabicPeriod" startAt="2"/>
            </a:pPr>
            <a:r>
              <a:rPr lang="en-GB" sz="2000" b="1" dirty="0"/>
              <a:t>Planning permission</a:t>
            </a:r>
          </a:p>
          <a:p>
            <a:pPr marL="457200" indent="-457200"/>
            <a:endParaRPr lang="en-GB" sz="2000" b="1" dirty="0"/>
          </a:p>
          <a:p>
            <a:pPr marL="457200" indent="-457200"/>
            <a:r>
              <a:rPr lang="en-GB" sz="2000" b="1" dirty="0"/>
              <a:t>3.	Grant applications </a:t>
            </a:r>
          </a:p>
          <a:p>
            <a:pPr marL="457200" indent="-457200">
              <a:buAutoNum type="arabicPeriod"/>
            </a:pPr>
            <a:endParaRPr lang="en-GB" sz="2000" b="1" dirty="0"/>
          </a:p>
          <a:p>
            <a:pPr marL="457200" indent="-457200"/>
            <a:r>
              <a:rPr lang="en-GB" sz="2000" b="1" dirty="0"/>
              <a:t>4.	Local listing</a:t>
            </a:r>
          </a:p>
          <a:p>
            <a:pPr marL="457200" indent="-457200">
              <a:buAutoNum type="arabicPeriod"/>
            </a:pPr>
            <a:endParaRPr lang="en-GB" sz="2000" b="1" dirty="0"/>
          </a:p>
          <a:p>
            <a:pPr marL="457200" indent="-457200"/>
            <a:r>
              <a:rPr lang="en-GB" sz="2000" b="1" dirty="0"/>
              <a:t>5.	Basis of other publications </a:t>
            </a:r>
            <a:r>
              <a:rPr lang="en-GB" sz="2000" b="1" dirty="0" err="1"/>
              <a:t>eg</a:t>
            </a:r>
            <a:r>
              <a:rPr lang="en-GB" sz="2000" b="1" dirty="0"/>
              <a:t> Medway booklet</a:t>
            </a:r>
          </a:p>
          <a:p>
            <a:pPr marL="457200" indent="-457200">
              <a:buAutoNum type="arabicPeriod"/>
            </a:pPr>
            <a:endParaRPr lang="en-GB" sz="2000" b="1" dirty="0"/>
          </a:p>
          <a:p>
            <a:pPr marL="457200" indent="-457200">
              <a:buAutoNum type="arabicPeriod"/>
            </a:pPr>
            <a:endParaRPr lang="en-GB" sz="2000" b="1" dirty="0"/>
          </a:p>
        </p:txBody>
      </p:sp>
      <p:pic>
        <p:nvPicPr>
          <p:cNvPr id="4" name="Picture 2" descr="C:\Users\Owner\Pictures\24-03-2014\DSC_0477.JPG"/>
          <p:cNvPicPr>
            <a:picLocks noChangeAspect="1" noChangeArrowheads="1"/>
          </p:cNvPicPr>
          <p:nvPr/>
        </p:nvPicPr>
        <p:blipFill>
          <a:blip r:embed="rId2" cstate="print">
            <a:lum bright="20000" contrast="10000"/>
          </a:blip>
          <a:srcRect l="7818" t="2939" r="4232" b="5936"/>
          <a:stretch>
            <a:fillRect/>
          </a:stretch>
        </p:blipFill>
        <p:spPr bwMode="auto">
          <a:xfrm>
            <a:off x="4891548" y="228600"/>
            <a:ext cx="3871452" cy="2667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610600" cy="8648521"/>
          </a:xfrm>
          <a:prstGeom prst="rect">
            <a:avLst/>
          </a:prstGeom>
          <a:noFill/>
        </p:spPr>
        <p:txBody>
          <a:bodyPr wrap="square" rtlCol="0">
            <a:spAutoFit/>
          </a:bodyPr>
          <a:lstStyle/>
          <a:p>
            <a:r>
              <a:rPr lang="en-GB" sz="2400" b="1" dirty="0">
                <a:solidFill>
                  <a:srgbClr val="00B050"/>
                </a:solidFill>
              </a:rPr>
              <a:t>How did we go about it?</a:t>
            </a:r>
          </a:p>
          <a:p>
            <a:endParaRPr lang="en-GB" sz="2400" b="1" dirty="0"/>
          </a:p>
          <a:p>
            <a:endParaRPr lang="en-GB" sz="2400" b="1" dirty="0"/>
          </a:p>
          <a:p>
            <a:endParaRPr lang="en-GB" sz="2400" b="1" dirty="0"/>
          </a:p>
          <a:p>
            <a:endParaRPr lang="en-GB" sz="2400" b="1" dirty="0"/>
          </a:p>
          <a:p>
            <a:endParaRPr lang="en-GB" sz="2400" b="1" dirty="0"/>
          </a:p>
          <a:p>
            <a:r>
              <a:rPr lang="en-GB" sz="2000" b="1" dirty="0"/>
              <a:t>1. </a:t>
            </a:r>
            <a:r>
              <a:rPr lang="en-GB" sz="2000" b="1" dirty="0">
                <a:solidFill>
                  <a:srgbClr val="00B0F0"/>
                </a:solidFill>
              </a:rPr>
              <a:t>Initial enthusiasm </a:t>
            </a:r>
            <a:r>
              <a:rPr lang="en-GB" sz="2000" b="1" dirty="0"/>
              <a:t>of Tunbridge Wells BC, Kent CC and KGT and our trainers</a:t>
            </a:r>
          </a:p>
          <a:p>
            <a:endParaRPr lang="en-GB" sz="2000" b="1" dirty="0"/>
          </a:p>
          <a:p>
            <a:r>
              <a:rPr lang="en-GB" sz="2000" b="1" dirty="0"/>
              <a:t>2. Spreading the word and recruiting volunteers</a:t>
            </a:r>
          </a:p>
          <a:p>
            <a:endParaRPr lang="en-GB" sz="2000" b="1" dirty="0"/>
          </a:p>
          <a:p>
            <a:r>
              <a:rPr lang="en-GB" sz="2000" b="1" dirty="0"/>
              <a:t>3. Training . </a:t>
            </a:r>
            <a:r>
              <a:rPr lang="en-GB" sz="2000" dirty="0"/>
              <a:t> Formal sessions, example and mentoring.</a:t>
            </a:r>
          </a:p>
          <a:p>
            <a:endParaRPr lang="en-GB" sz="2000" b="1" dirty="0"/>
          </a:p>
          <a:p>
            <a:r>
              <a:rPr lang="en-GB" sz="2000" b="1" dirty="0"/>
              <a:t>4. Into action.  </a:t>
            </a:r>
          </a:p>
          <a:p>
            <a:endParaRPr lang="en-GB" sz="2000" b="1" dirty="0"/>
          </a:p>
          <a:p>
            <a:endParaRPr lang="en-GB" sz="2000" b="1" dirty="0"/>
          </a:p>
          <a:p>
            <a:endParaRPr lang="en-GB" sz="2000" b="1" dirty="0"/>
          </a:p>
          <a:p>
            <a:endParaRPr lang="en-GB" sz="2000" b="1" dirty="0"/>
          </a:p>
          <a:p>
            <a:r>
              <a:rPr lang="en-GB" dirty="0"/>
              <a:t>            Part of the cloister gardens</a:t>
            </a:r>
          </a:p>
          <a:p>
            <a:r>
              <a:rPr lang="en-GB" dirty="0"/>
              <a:t>            at Rochester Cathedral </a:t>
            </a:r>
          </a:p>
          <a:p>
            <a:endParaRPr lang="en-GB" sz="2000" b="1" dirty="0"/>
          </a:p>
          <a:p>
            <a:endParaRPr lang="en-GB" sz="2000" b="1" dirty="0"/>
          </a:p>
          <a:p>
            <a:endParaRPr lang="en-GB" sz="2000" b="1" dirty="0"/>
          </a:p>
          <a:p>
            <a:endParaRPr lang="en-GB" sz="2000" b="1" dirty="0"/>
          </a:p>
          <a:p>
            <a:endParaRPr lang="en-GB" sz="2000" b="1" dirty="0"/>
          </a:p>
          <a:p>
            <a:endParaRPr lang="en-GB" dirty="0"/>
          </a:p>
          <a:p>
            <a:endParaRPr lang="en-GB" dirty="0"/>
          </a:p>
        </p:txBody>
      </p:sp>
      <p:pic>
        <p:nvPicPr>
          <p:cNvPr id="1026" name="Picture 2" descr="DSC_0484"/>
          <p:cNvPicPr>
            <a:picLocks noChangeAspect="1" noChangeArrowheads="1"/>
          </p:cNvPicPr>
          <p:nvPr/>
        </p:nvPicPr>
        <p:blipFill>
          <a:blip r:embed="rId2" cstate="print"/>
          <a:srcRect t="16467"/>
          <a:stretch>
            <a:fillRect/>
          </a:stretch>
        </p:blipFill>
        <p:spPr bwMode="auto">
          <a:xfrm>
            <a:off x="5181599" y="228600"/>
            <a:ext cx="3704673" cy="2057400"/>
          </a:xfrm>
          <a:prstGeom prst="rect">
            <a:avLst/>
          </a:prstGeom>
          <a:noFill/>
          <a:ln w="9525" algn="in">
            <a:noFill/>
            <a:miter lim="800000"/>
            <a:headEnd/>
            <a:tailEnd/>
          </a:ln>
          <a:effectLst/>
        </p:spPr>
      </p:pic>
      <p:pic>
        <p:nvPicPr>
          <p:cNvPr id="1027" name="Picture 3" descr="volunteers"/>
          <p:cNvPicPr>
            <a:picLocks noChangeAspect="1" noChangeArrowheads="1"/>
          </p:cNvPicPr>
          <p:nvPr/>
        </p:nvPicPr>
        <p:blipFill>
          <a:blip r:embed="rId3" cstate="print"/>
          <a:srcRect b="18392"/>
          <a:stretch>
            <a:fillRect/>
          </a:stretch>
        </p:blipFill>
        <p:spPr bwMode="auto">
          <a:xfrm>
            <a:off x="4086386" y="3957847"/>
            <a:ext cx="4924264" cy="2671553"/>
          </a:xfrm>
          <a:prstGeom prst="rect">
            <a:avLst/>
          </a:prstGeom>
          <a:noFill/>
          <a:ln w="9525" algn="in">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TotalTime>
  <Words>633</Words>
  <Application>Microsoft Office PowerPoint</Application>
  <PresentationFormat>On-screen Show (4:3)</PresentationFormat>
  <Paragraphs>227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 Gardens Trust Research Group</dc:title>
  <dc:creator>Owner</dc:creator>
  <cp:lastModifiedBy>Linden Groves</cp:lastModifiedBy>
  <cp:revision>59</cp:revision>
  <dcterms:created xsi:type="dcterms:W3CDTF">2016-12-30T12:25:36Z</dcterms:created>
  <dcterms:modified xsi:type="dcterms:W3CDTF">2017-01-18T11:41:05Z</dcterms:modified>
</cp:coreProperties>
</file>