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diagrams/colors1.xml" ContentType="application/vnd.openxmlformats-officedocument.drawingml.diagramColors+xml"/>
  <Override PartName="/ppt/diagrams/drawing1.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0" r:id="rId2"/>
    <p:sldId id="281" r:id="rId3"/>
    <p:sldId id="291" r:id="rId4"/>
    <p:sldId id="290" r:id="rId5"/>
    <p:sldId id="293" r:id="rId6"/>
    <p:sldId id="292" r:id="rId7"/>
    <p:sldId id="276" r:id="rId8"/>
    <p:sldId id="272" r:id="rId9"/>
    <p:sldId id="294" r:id="rId10"/>
    <p:sldId id="297" r:id="rId11"/>
    <p:sldId id="277" r:id="rId12"/>
    <p:sldId id="295" r:id="rId13"/>
    <p:sldId id="29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66" d="100"/>
        <a:sy n="66" d="100"/>
      </p:scale>
      <p:origin x="0" y="0"/>
    </p:cViewPr>
  </p:notesTextViewPr>
  <p:notesViewPr>
    <p:cSldViewPr snapToGrid="0">
      <p:cViewPr>
        <p:scale>
          <a:sx n="100" d="100"/>
          <a:sy n="100" d="100"/>
        </p:scale>
        <p:origin x="48" y="-15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06049D-2865-4E44-B287-F7EA12627CC8}" type="doc">
      <dgm:prSet loTypeId="urn:microsoft.com/office/officeart/2016/7/layout/RepeatingBendingProcessNew" loCatId="process" qsTypeId="urn:microsoft.com/office/officeart/2005/8/quickstyle/simple5" qsCatId="simple" csTypeId="urn:microsoft.com/office/officeart/2005/8/colors/accent6_2" csCatId="accent6" phldr="1"/>
      <dgm:spPr/>
      <dgm:t>
        <a:bodyPr/>
        <a:lstStyle/>
        <a:p>
          <a:endParaRPr lang="en-US"/>
        </a:p>
      </dgm:t>
    </dgm:pt>
    <dgm:pt modelId="{91F270BF-7993-40BE-A7C6-358693039A5A}">
      <dgm:prSet/>
      <dgm:spPr/>
      <dgm:t>
        <a:bodyPr/>
        <a:lstStyle/>
        <a:p>
          <a:r>
            <a:rPr lang="en-GB" dirty="0"/>
            <a:t>Set up a new Instagram account for YGT in May  2022</a:t>
          </a:r>
          <a:endParaRPr lang="en-US" dirty="0"/>
        </a:p>
      </dgm:t>
    </dgm:pt>
    <dgm:pt modelId="{500A743A-E908-4855-BB8C-0CB9410C2E04}" type="parTrans" cxnId="{DD008B7B-05EC-4E30-B5AA-362A58B11A5C}">
      <dgm:prSet/>
      <dgm:spPr/>
      <dgm:t>
        <a:bodyPr/>
        <a:lstStyle/>
        <a:p>
          <a:endParaRPr lang="en-US"/>
        </a:p>
      </dgm:t>
    </dgm:pt>
    <dgm:pt modelId="{E1D32D72-FBDC-4628-9D51-F9E696B43043}" type="sibTrans" cxnId="{DD008B7B-05EC-4E30-B5AA-362A58B11A5C}">
      <dgm:prSet/>
      <dgm:spPr/>
      <dgm:t>
        <a:bodyPr/>
        <a:lstStyle/>
        <a:p>
          <a:endParaRPr lang="en-US"/>
        </a:p>
      </dgm:t>
    </dgm:pt>
    <dgm:pt modelId="{39E01C4F-FFB2-4BC4-B1E1-04FA89BDFC98}">
      <dgm:prSet/>
      <dgm:spPr/>
      <dgm:t>
        <a:bodyPr/>
        <a:lstStyle/>
        <a:p>
          <a:r>
            <a:rPr lang="en-GB" kern="1200" dirty="0">
              <a:latin typeface="Calibri" panose="020F0502020204030204"/>
              <a:ea typeface="+mn-ea"/>
              <a:cs typeface="+mn-cs"/>
            </a:rPr>
            <a:t>The GT Yorkshire Weekend held in North Yorkshire in September 2022</a:t>
          </a:r>
          <a:endParaRPr lang="en-US" kern="1200" dirty="0">
            <a:latin typeface="Calibri" panose="020F0502020204030204"/>
            <a:ea typeface="+mn-ea"/>
            <a:cs typeface="+mn-cs"/>
          </a:endParaRPr>
        </a:p>
      </dgm:t>
    </dgm:pt>
    <dgm:pt modelId="{66B480ED-8D82-492F-873E-5A1B73BF275F}" type="parTrans" cxnId="{9EAA212F-4BE3-4428-BD06-1E55F0CA4390}">
      <dgm:prSet/>
      <dgm:spPr/>
      <dgm:t>
        <a:bodyPr/>
        <a:lstStyle/>
        <a:p>
          <a:endParaRPr lang="en-US"/>
        </a:p>
      </dgm:t>
    </dgm:pt>
    <dgm:pt modelId="{ABDD7828-BAF9-452D-B60C-761A434BEEEC}" type="sibTrans" cxnId="{9EAA212F-4BE3-4428-BD06-1E55F0CA4390}">
      <dgm:prSet/>
      <dgm:spPr/>
      <dgm:t>
        <a:bodyPr/>
        <a:lstStyle/>
        <a:p>
          <a:endParaRPr lang="en-US"/>
        </a:p>
      </dgm:t>
    </dgm:pt>
    <dgm:pt modelId="{FE4A018E-583B-4CE4-84C3-A2200FAF621F}">
      <dgm:prSet/>
      <dgm:spPr/>
      <dgm:t>
        <a:bodyPr/>
        <a:lstStyle/>
        <a:p>
          <a:r>
            <a:rPr lang="en-GB" kern="1200" dirty="0">
              <a:latin typeface="Calibri" panose="020F0502020204030204"/>
              <a:ea typeface="+mn-ea"/>
              <a:cs typeface="+mn-cs"/>
            </a:rPr>
            <a:t>Site visits to 5 historic designed landscapes around </a:t>
          </a:r>
          <a:r>
            <a:rPr lang="en-GB" kern="1200" dirty="0" err="1">
              <a:latin typeface="Calibri" panose="020F0502020204030204"/>
              <a:ea typeface="+mn-ea"/>
              <a:cs typeface="+mn-cs"/>
            </a:rPr>
            <a:t>Richmondshire</a:t>
          </a:r>
          <a:endParaRPr lang="en-US" kern="1200" dirty="0">
            <a:latin typeface="Calibri" panose="020F0502020204030204"/>
            <a:ea typeface="+mn-ea"/>
            <a:cs typeface="+mn-cs"/>
          </a:endParaRPr>
        </a:p>
      </dgm:t>
    </dgm:pt>
    <dgm:pt modelId="{FDF49A56-2198-4E6B-8F2E-993D9234A7B9}" type="parTrans" cxnId="{BC33EE24-174B-4EA0-98E5-EBF354029EA0}">
      <dgm:prSet/>
      <dgm:spPr/>
      <dgm:t>
        <a:bodyPr/>
        <a:lstStyle/>
        <a:p>
          <a:endParaRPr lang="en-US"/>
        </a:p>
      </dgm:t>
    </dgm:pt>
    <dgm:pt modelId="{846C78FC-8523-40E1-9EAE-27A88AC05E47}" type="sibTrans" cxnId="{BC33EE24-174B-4EA0-98E5-EBF354029EA0}">
      <dgm:prSet/>
      <dgm:spPr/>
      <dgm:t>
        <a:bodyPr/>
        <a:lstStyle/>
        <a:p>
          <a:endParaRPr lang="en-US"/>
        </a:p>
      </dgm:t>
    </dgm:pt>
    <dgm:pt modelId="{7B980704-D660-45E4-990C-5823B43040A1}">
      <dgm:prSet/>
      <dgm:spPr/>
      <dgm:t>
        <a:bodyPr/>
        <a:lstStyle/>
        <a:p>
          <a:r>
            <a:rPr lang="en-GB" kern="1200">
              <a:latin typeface="Calibri" panose="020F0502020204030204"/>
              <a:ea typeface="+mn-ea"/>
              <a:cs typeface="+mn-cs"/>
            </a:rPr>
            <a:t>Delegates handbook with articles on the history of each site</a:t>
          </a:r>
          <a:endParaRPr lang="en-US" kern="1200">
            <a:latin typeface="Calibri" panose="020F0502020204030204"/>
            <a:ea typeface="+mn-ea"/>
            <a:cs typeface="+mn-cs"/>
          </a:endParaRPr>
        </a:p>
      </dgm:t>
    </dgm:pt>
    <dgm:pt modelId="{FD05BFB3-9613-4F98-9B7E-4AED95BF8378}" type="parTrans" cxnId="{D05A9E98-22CB-4B4D-97CA-87A3D92FB7AC}">
      <dgm:prSet/>
      <dgm:spPr/>
      <dgm:t>
        <a:bodyPr/>
        <a:lstStyle/>
        <a:p>
          <a:endParaRPr lang="en-US"/>
        </a:p>
      </dgm:t>
    </dgm:pt>
    <dgm:pt modelId="{FF5AC7BC-EC00-4965-A82D-32CEC2620996}" type="sibTrans" cxnId="{D05A9E98-22CB-4B4D-97CA-87A3D92FB7AC}">
      <dgm:prSet/>
      <dgm:spPr/>
      <dgm:t>
        <a:bodyPr/>
        <a:lstStyle/>
        <a:p>
          <a:endParaRPr lang="en-US"/>
        </a:p>
      </dgm:t>
    </dgm:pt>
    <dgm:pt modelId="{D40A8094-AA2E-4EB6-9A24-B10317398653}">
      <dgm:prSet/>
      <dgm:spPr/>
      <dgm:t>
        <a:bodyPr/>
        <a:lstStyle/>
        <a:p>
          <a:pPr marL="0" lvl="0" indent="0" defTabSz="889000">
            <a:spcBef>
              <a:spcPct val="0"/>
            </a:spcBef>
            <a:spcAft>
              <a:spcPct val="35000"/>
            </a:spcAft>
            <a:buNone/>
          </a:pPr>
          <a:r>
            <a:rPr lang="en-GB" kern="1200">
              <a:latin typeface="Calibri" panose="020F0502020204030204"/>
              <a:ea typeface="+mn-ea"/>
              <a:cs typeface="+mn-cs"/>
            </a:rPr>
            <a:t>Took photographs and videos of the sites visited (no idea of collab at this stage)</a:t>
          </a:r>
          <a:endParaRPr lang="en-US" kern="1200">
            <a:latin typeface="Calibri" panose="020F0502020204030204"/>
            <a:ea typeface="+mn-ea"/>
            <a:cs typeface="+mn-cs"/>
          </a:endParaRPr>
        </a:p>
      </dgm:t>
    </dgm:pt>
    <dgm:pt modelId="{9D39A5AB-A6A7-4C8B-9AB9-8734E9A6B137}" type="parTrans" cxnId="{1A20E397-CB42-4905-B3DA-E4D5571B5C33}">
      <dgm:prSet/>
      <dgm:spPr/>
      <dgm:t>
        <a:bodyPr/>
        <a:lstStyle/>
        <a:p>
          <a:endParaRPr lang="en-US"/>
        </a:p>
      </dgm:t>
    </dgm:pt>
    <dgm:pt modelId="{EC7201FA-F15A-4D86-B3C0-BC3212A537BF}" type="sibTrans" cxnId="{1A20E397-CB42-4905-B3DA-E4D5571B5C33}">
      <dgm:prSet/>
      <dgm:spPr/>
      <dgm:t>
        <a:bodyPr/>
        <a:lstStyle/>
        <a:p>
          <a:endParaRPr lang="en-US"/>
        </a:p>
      </dgm:t>
    </dgm:pt>
    <dgm:pt modelId="{F6832F66-FED8-4C64-8307-BA0633799908}">
      <dgm:prSet/>
      <dgm:spPr/>
      <dgm:t>
        <a:bodyPr/>
        <a:lstStyle/>
        <a:p>
          <a:pPr marL="0" lvl="0" indent="0" defTabSz="889000">
            <a:spcBef>
              <a:spcPct val="0"/>
            </a:spcBef>
            <a:spcAft>
              <a:spcPct val="35000"/>
            </a:spcAft>
            <a:buNone/>
          </a:pPr>
          <a:r>
            <a:rPr lang="en-GB" kern="1200" dirty="0">
              <a:latin typeface="Calibri" panose="020F0502020204030204"/>
              <a:ea typeface="+mn-ea"/>
              <a:cs typeface="+mn-cs"/>
            </a:rPr>
            <a:t>Did not post on Instagram straight away due to period of mourning following death of the Queen</a:t>
          </a:r>
          <a:endParaRPr lang="en-US" kern="1200" dirty="0">
            <a:latin typeface="Calibri" panose="020F0502020204030204"/>
            <a:ea typeface="+mn-ea"/>
            <a:cs typeface="+mn-cs"/>
          </a:endParaRPr>
        </a:p>
      </dgm:t>
    </dgm:pt>
    <dgm:pt modelId="{CCE1F223-CE8F-40EC-9FC0-111CB0B02FF7}" type="parTrans" cxnId="{04FDEBDF-7D81-4082-A32E-79145D1BDB89}">
      <dgm:prSet/>
      <dgm:spPr/>
      <dgm:t>
        <a:bodyPr/>
        <a:lstStyle/>
        <a:p>
          <a:endParaRPr lang="en-US"/>
        </a:p>
      </dgm:t>
    </dgm:pt>
    <dgm:pt modelId="{817EB8DC-DB75-40AE-B3BD-A5479870FBF5}" type="sibTrans" cxnId="{04FDEBDF-7D81-4082-A32E-79145D1BDB89}">
      <dgm:prSet/>
      <dgm:spPr/>
      <dgm:t>
        <a:bodyPr/>
        <a:lstStyle/>
        <a:p>
          <a:endParaRPr lang="en-US"/>
        </a:p>
      </dgm:t>
    </dgm:pt>
    <dgm:pt modelId="{5F969D27-CFFF-4249-9892-61C8C4F4AEE8}" type="pres">
      <dgm:prSet presAssocID="{D406049D-2865-4E44-B287-F7EA12627CC8}" presName="Name0" presStyleCnt="0">
        <dgm:presLayoutVars>
          <dgm:dir/>
          <dgm:resizeHandles val="exact"/>
        </dgm:presLayoutVars>
      </dgm:prSet>
      <dgm:spPr/>
    </dgm:pt>
    <dgm:pt modelId="{DB55F192-2CEC-43FF-B479-1B81F4A9A481}" type="pres">
      <dgm:prSet presAssocID="{91F270BF-7993-40BE-A7C6-358693039A5A}" presName="node" presStyleLbl="node1" presStyleIdx="0" presStyleCnt="6">
        <dgm:presLayoutVars>
          <dgm:bulletEnabled val="1"/>
        </dgm:presLayoutVars>
      </dgm:prSet>
      <dgm:spPr/>
    </dgm:pt>
    <dgm:pt modelId="{CBB909C1-BD9D-4DCF-A099-F9A740E7F89B}" type="pres">
      <dgm:prSet presAssocID="{E1D32D72-FBDC-4628-9D51-F9E696B43043}" presName="sibTrans" presStyleLbl="sibTrans1D1" presStyleIdx="0" presStyleCnt="5"/>
      <dgm:spPr/>
    </dgm:pt>
    <dgm:pt modelId="{DAE83386-511D-482E-9014-38D70FB4D1C1}" type="pres">
      <dgm:prSet presAssocID="{E1D32D72-FBDC-4628-9D51-F9E696B43043}" presName="connectorText" presStyleLbl="sibTrans1D1" presStyleIdx="0" presStyleCnt="5"/>
      <dgm:spPr/>
    </dgm:pt>
    <dgm:pt modelId="{51C07CAA-85C7-4EC8-94B5-5E0F03B91F0F}" type="pres">
      <dgm:prSet presAssocID="{39E01C4F-FFB2-4BC4-B1E1-04FA89BDFC98}" presName="node" presStyleLbl="node1" presStyleIdx="1" presStyleCnt="6">
        <dgm:presLayoutVars>
          <dgm:bulletEnabled val="1"/>
        </dgm:presLayoutVars>
      </dgm:prSet>
      <dgm:spPr/>
    </dgm:pt>
    <dgm:pt modelId="{AC2D5FD3-089C-4083-80D8-DDAC271A4880}" type="pres">
      <dgm:prSet presAssocID="{ABDD7828-BAF9-452D-B60C-761A434BEEEC}" presName="sibTrans" presStyleLbl="sibTrans1D1" presStyleIdx="1" presStyleCnt="5"/>
      <dgm:spPr/>
    </dgm:pt>
    <dgm:pt modelId="{EAEF7629-F76F-4596-BE1B-58C821C1F7F4}" type="pres">
      <dgm:prSet presAssocID="{ABDD7828-BAF9-452D-B60C-761A434BEEEC}" presName="connectorText" presStyleLbl="sibTrans1D1" presStyleIdx="1" presStyleCnt="5"/>
      <dgm:spPr/>
    </dgm:pt>
    <dgm:pt modelId="{CF26F9B3-B38E-4E49-9006-A1B6E1A52BA8}" type="pres">
      <dgm:prSet presAssocID="{FE4A018E-583B-4CE4-84C3-A2200FAF621F}" presName="node" presStyleLbl="node1" presStyleIdx="2" presStyleCnt="6">
        <dgm:presLayoutVars>
          <dgm:bulletEnabled val="1"/>
        </dgm:presLayoutVars>
      </dgm:prSet>
      <dgm:spPr/>
    </dgm:pt>
    <dgm:pt modelId="{D3943FE2-0901-49F7-B43D-687369951803}" type="pres">
      <dgm:prSet presAssocID="{846C78FC-8523-40E1-9EAE-27A88AC05E47}" presName="sibTrans" presStyleLbl="sibTrans1D1" presStyleIdx="2" presStyleCnt="5"/>
      <dgm:spPr/>
    </dgm:pt>
    <dgm:pt modelId="{7A252686-1A43-430C-AA0B-8081D8FA7369}" type="pres">
      <dgm:prSet presAssocID="{846C78FC-8523-40E1-9EAE-27A88AC05E47}" presName="connectorText" presStyleLbl="sibTrans1D1" presStyleIdx="2" presStyleCnt="5"/>
      <dgm:spPr/>
    </dgm:pt>
    <dgm:pt modelId="{48DA80BD-3B48-4BBF-BDC0-5A00890630B8}" type="pres">
      <dgm:prSet presAssocID="{7B980704-D660-45E4-990C-5823B43040A1}" presName="node" presStyleLbl="node1" presStyleIdx="3" presStyleCnt="6">
        <dgm:presLayoutVars>
          <dgm:bulletEnabled val="1"/>
        </dgm:presLayoutVars>
      </dgm:prSet>
      <dgm:spPr/>
    </dgm:pt>
    <dgm:pt modelId="{4E5AF798-FC5E-438F-9ADD-5D3BE56821F1}" type="pres">
      <dgm:prSet presAssocID="{FF5AC7BC-EC00-4965-A82D-32CEC2620996}" presName="sibTrans" presStyleLbl="sibTrans1D1" presStyleIdx="3" presStyleCnt="5"/>
      <dgm:spPr/>
    </dgm:pt>
    <dgm:pt modelId="{64E1C9D0-0163-458C-B3F4-C8D0E08867FA}" type="pres">
      <dgm:prSet presAssocID="{FF5AC7BC-EC00-4965-A82D-32CEC2620996}" presName="connectorText" presStyleLbl="sibTrans1D1" presStyleIdx="3" presStyleCnt="5"/>
      <dgm:spPr/>
    </dgm:pt>
    <dgm:pt modelId="{649ED546-5C9A-4A9F-9E0B-2F97C6A6AB98}" type="pres">
      <dgm:prSet presAssocID="{D40A8094-AA2E-4EB6-9A24-B10317398653}" presName="node" presStyleLbl="node1" presStyleIdx="4" presStyleCnt="6">
        <dgm:presLayoutVars>
          <dgm:bulletEnabled val="1"/>
        </dgm:presLayoutVars>
      </dgm:prSet>
      <dgm:spPr/>
    </dgm:pt>
    <dgm:pt modelId="{60E5F865-6230-4315-BCD9-A2CF459389B2}" type="pres">
      <dgm:prSet presAssocID="{EC7201FA-F15A-4D86-B3C0-BC3212A537BF}" presName="sibTrans" presStyleLbl="sibTrans1D1" presStyleIdx="4" presStyleCnt="5"/>
      <dgm:spPr/>
    </dgm:pt>
    <dgm:pt modelId="{7F099248-95D2-4A39-B8B9-265209C6E0F3}" type="pres">
      <dgm:prSet presAssocID="{EC7201FA-F15A-4D86-B3C0-BC3212A537BF}" presName="connectorText" presStyleLbl="sibTrans1D1" presStyleIdx="4" presStyleCnt="5"/>
      <dgm:spPr/>
    </dgm:pt>
    <dgm:pt modelId="{FF89A829-43E5-47D9-B72D-A04E13846A73}" type="pres">
      <dgm:prSet presAssocID="{F6832F66-FED8-4C64-8307-BA0633799908}" presName="node" presStyleLbl="node1" presStyleIdx="5" presStyleCnt="6">
        <dgm:presLayoutVars>
          <dgm:bulletEnabled val="1"/>
        </dgm:presLayoutVars>
      </dgm:prSet>
      <dgm:spPr/>
    </dgm:pt>
  </dgm:ptLst>
  <dgm:cxnLst>
    <dgm:cxn modelId="{0D584E08-CF07-4E56-87B6-8D608BD21186}" type="presOf" srcId="{ABDD7828-BAF9-452D-B60C-761A434BEEEC}" destId="{AC2D5FD3-089C-4083-80D8-DDAC271A4880}" srcOrd="0" destOrd="0" presId="urn:microsoft.com/office/officeart/2016/7/layout/RepeatingBendingProcessNew"/>
    <dgm:cxn modelId="{E3B89E0C-5BE1-41D8-9185-11FE44A861C3}" type="presOf" srcId="{FF5AC7BC-EC00-4965-A82D-32CEC2620996}" destId="{64E1C9D0-0163-458C-B3F4-C8D0E08867FA}" srcOrd="1" destOrd="0" presId="urn:microsoft.com/office/officeart/2016/7/layout/RepeatingBendingProcessNew"/>
    <dgm:cxn modelId="{F12F6C12-D0D2-4797-9841-159E9ACFCB9A}" type="presOf" srcId="{91F270BF-7993-40BE-A7C6-358693039A5A}" destId="{DB55F192-2CEC-43FF-B479-1B81F4A9A481}" srcOrd="0" destOrd="0" presId="urn:microsoft.com/office/officeart/2016/7/layout/RepeatingBendingProcessNew"/>
    <dgm:cxn modelId="{7C5FBA21-6837-4E7D-9615-2EDCB4251A25}" type="presOf" srcId="{E1D32D72-FBDC-4628-9D51-F9E696B43043}" destId="{CBB909C1-BD9D-4DCF-A099-F9A740E7F89B}" srcOrd="0" destOrd="0" presId="urn:microsoft.com/office/officeart/2016/7/layout/RepeatingBendingProcessNew"/>
    <dgm:cxn modelId="{BC33EE24-174B-4EA0-98E5-EBF354029EA0}" srcId="{D406049D-2865-4E44-B287-F7EA12627CC8}" destId="{FE4A018E-583B-4CE4-84C3-A2200FAF621F}" srcOrd="2" destOrd="0" parTransId="{FDF49A56-2198-4E6B-8F2E-993D9234A7B9}" sibTransId="{846C78FC-8523-40E1-9EAE-27A88AC05E47}"/>
    <dgm:cxn modelId="{BFC8E62A-AA3D-4F85-8526-1FF7363E8DBB}" type="presOf" srcId="{FF5AC7BC-EC00-4965-A82D-32CEC2620996}" destId="{4E5AF798-FC5E-438F-9ADD-5D3BE56821F1}" srcOrd="0" destOrd="0" presId="urn:microsoft.com/office/officeart/2016/7/layout/RepeatingBendingProcessNew"/>
    <dgm:cxn modelId="{9EAA212F-4BE3-4428-BD06-1E55F0CA4390}" srcId="{D406049D-2865-4E44-B287-F7EA12627CC8}" destId="{39E01C4F-FFB2-4BC4-B1E1-04FA89BDFC98}" srcOrd="1" destOrd="0" parTransId="{66B480ED-8D82-492F-873E-5A1B73BF275F}" sibTransId="{ABDD7828-BAF9-452D-B60C-761A434BEEEC}"/>
    <dgm:cxn modelId="{564DAA3A-A072-442A-A1CC-26C24806211F}" type="presOf" srcId="{E1D32D72-FBDC-4628-9D51-F9E696B43043}" destId="{DAE83386-511D-482E-9014-38D70FB4D1C1}" srcOrd="1" destOrd="0" presId="urn:microsoft.com/office/officeart/2016/7/layout/RepeatingBendingProcessNew"/>
    <dgm:cxn modelId="{15196A3B-DA18-4751-9DAC-530782703EC4}" type="presOf" srcId="{ABDD7828-BAF9-452D-B60C-761A434BEEEC}" destId="{EAEF7629-F76F-4596-BE1B-58C821C1F7F4}" srcOrd="1" destOrd="0" presId="urn:microsoft.com/office/officeart/2016/7/layout/RepeatingBendingProcessNew"/>
    <dgm:cxn modelId="{64F5DC5B-26F1-4FBC-9AA8-110029BF7C61}" type="presOf" srcId="{D406049D-2865-4E44-B287-F7EA12627CC8}" destId="{5F969D27-CFFF-4249-9892-61C8C4F4AEE8}" srcOrd="0" destOrd="0" presId="urn:microsoft.com/office/officeart/2016/7/layout/RepeatingBendingProcessNew"/>
    <dgm:cxn modelId="{8215B841-9F37-466A-B2DC-A794EEE6003B}" type="presOf" srcId="{846C78FC-8523-40E1-9EAE-27A88AC05E47}" destId="{D3943FE2-0901-49F7-B43D-687369951803}" srcOrd="0" destOrd="0" presId="urn:microsoft.com/office/officeart/2016/7/layout/RepeatingBendingProcessNew"/>
    <dgm:cxn modelId="{90752967-EA35-4873-806A-DAEEBEBF5AAF}" type="presOf" srcId="{FE4A018E-583B-4CE4-84C3-A2200FAF621F}" destId="{CF26F9B3-B38E-4E49-9006-A1B6E1A52BA8}" srcOrd="0" destOrd="0" presId="urn:microsoft.com/office/officeart/2016/7/layout/RepeatingBendingProcessNew"/>
    <dgm:cxn modelId="{DD008B7B-05EC-4E30-B5AA-362A58B11A5C}" srcId="{D406049D-2865-4E44-B287-F7EA12627CC8}" destId="{91F270BF-7993-40BE-A7C6-358693039A5A}" srcOrd="0" destOrd="0" parTransId="{500A743A-E908-4855-BB8C-0CB9410C2E04}" sibTransId="{E1D32D72-FBDC-4628-9D51-F9E696B43043}"/>
    <dgm:cxn modelId="{1A20E397-CB42-4905-B3DA-E4D5571B5C33}" srcId="{D406049D-2865-4E44-B287-F7EA12627CC8}" destId="{D40A8094-AA2E-4EB6-9A24-B10317398653}" srcOrd="4" destOrd="0" parTransId="{9D39A5AB-A6A7-4C8B-9AB9-8734E9A6B137}" sibTransId="{EC7201FA-F15A-4D86-B3C0-BC3212A537BF}"/>
    <dgm:cxn modelId="{D05A9E98-22CB-4B4D-97CA-87A3D92FB7AC}" srcId="{D406049D-2865-4E44-B287-F7EA12627CC8}" destId="{7B980704-D660-45E4-990C-5823B43040A1}" srcOrd="3" destOrd="0" parTransId="{FD05BFB3-9613-4F98-9B7E-4AED95BF8378}" sibTransId="{FF5AC7BC-EC00-4965-A82D-32CEC2620996}"/>
    <dgm:cxn modelId="{660748A8-49F3-4037-A648-796A3CF81C81}" type="presOf" srcId="{846C78FC-8523-40E1-9EAE-27A88AC05E47}" destId="{7A252686-1A43-430C-AA0B-8081D8FA7369}" srcOrd="1" destOrd="0" presId="urn:microsoft.com/office/officeart/2016/7/layout/RepeatingBendingProcessNew"/>
    <dgm:cxn modelId="{0CE9C3B2-BE63-4F44-BC95-63DEC242903E}" type="presOf" srcId="{7B980704-D660-45E4-990C-5823B43040A1}" destId="{48DA80BD-3B48-4BBF-BDC0-5A00890630B8}" srcOrd="0" destOrd="0" presId="urn:microsoft.com/office/officeart/2016/7/layout/RepeatingBendingProcessNew"/>
    <dgm:cxn modelId="{D0381EB6-2057-41A1-B124-A55A20CB43EF}" type="presOf" srcId="{EC7201FA-F15A-4D86-B3C0-BC3212A537BF}" destId="{7F099248-95D2-4A39-B8B9-265209C6E0F3}" srcOrd="1" destOrd="0" presId="urn:microsoft.com/office/officeart/2016/7/layout/RepeatingBendingProcessNew"/>
    <dgm:cxn modelId="{17A7C6C7-812D-4254-ACD2-75D3434FED75}" type="presOf" srcId="{D40A8094-AA2E-4EB6-9A24-B10317398653}" destId="{649ED546-5C9A-4A9F-9E0B-2F97C6A6AB98}" srcOrd="0" destOrd="0" presId="urn:microsoft.com/office/officeart/2016/7/layout/RepeatingBendingProcessNew"/>
    <dgm:cxn modelId="{320780D8-DD05-47AB-A9EA-989BE0A4A35E}" type="presOf" srcId="{EC7201FA-F15A-4D86-B3C0-BC3212A537BF}" destId="{60E5F865-6230-4315-BCD9-A2CF459389B2}" srcOrd="0" destOrd="0" presId="urn:microsoft.com/office/officeart/2016/7/layout/RepeatingBendingProcessNew"/>
    <dgm:cxn modelId="{04FDEBDF-7D81-4082-A32E-79145D1BDB89}" srcId="{D406049D-2865-4E44-B287-F7EA12627CC8}" destId="{F6832F66-FED8-4C64-8307-BA0633799908}" srcOrd="5" destOrd="0" parTransId="{CCE1F223-CE8F-40EC-9FC0-111CB0B02FF7}" sibTransId="{817EB8DC-DB75-40AE-B3BD-A5479870FBF5}"/>
    <dgm:cxn modelId="{C2C7DFE1-8275-4E1C-A1D1-5784591AEAC6}" type="presOf" srcId="{39E01C4F-FFB2-4BC4-B1E1-04FA89BDFC98}" destId="{51C07CAA-85C7-4EC8-94B5-5E0F03B91F0F}" srcOrd="0" destOrd="0" presId="urn:microsoft.com/office/officeart/2016/7/layout/RepeatingBendingProcessNew"/>
    <dgm:cxn modelId="{29785CF4-3A66-4396-9994-51F23301DCE8}" type="presOf" srcId="{F6832F66-FED8-4C64-8307-BA0633799908}" destId="{FF89A829-43E5-47D9-B72D-A04E13846A73}" srcOrd="0" destOrd="0" presId="urn:microsoft.com/office/officeart/2016/7/layout/RepeatingBendingProcessNew"/>
    <dgm:cxn modelId="{37BB80BF-551D-465C-9D9D-BE5ABC428B65}" type="presParOf" srcId="{5F969D27-CFFF-4249-9892-61C8C4F4AEE8}" destId="{DB55F192-2CEC-43FF-B479-1B81F4A9A481}" srcOrd="0" destOrd="0" presId="urn:microsoft.com/office/officeart/2016/7/layout/RepeatingBendingProcessNew"/>
    <dgm:cxn modelId="{A2CEB7C1-B098-4DAD-92E6-56DCB6160A9E}" type="presParOf" srcId="{5F969D27-CFFF-4249-9892-61C8C4F4AEE8}" destId="{CBB909C1-BD9D-4DCF-A099-F9A740E7F89B}" srcOrd="1" destOrd="0" presId="urn:microsoft.com/office/officeart/2016/7/layout/RepeatingBendingProcessNew"/>
    <dgm:cxn modelId="{B2D9705D-0F3B-427D-A703-CDE2566B3F26}" type="presParOf" srcId="{CBB909C1-BD9D-4DCF-A099-F9A740E7F89B}" destId="{DAE83386-511D-482E-9014-38D70FB4D1C1}" srcOrd="0" destOrd="0" presId="urn:microsoft.com/office/officeart/2016/7/layout/RepeatingBendingProcessNew"/>
    <dgm:cxn modelId="{259D8A5D-062A-409B-9665-F8BBB56713FF}" type="presParOf" srcId="{5F969D27-CFFF-4249-9892-61C8C4F4AEE8}" destId="{51C07CAA-85C7-4EC8-94B5-5E0F03B91F0F}" srcOrd="2" destOrd="0" presId="urn:microsoft.com/office/officeart/2016/7/layout/RepeatingBendingProcessNew"/>
    <dgm:cxn modelId="{279922F4-F77E-4797-A39C-A4B88EB7CD95}" type="presParOf" srcId="{5F969D27-CFFF-4249-9892-61C8C4F4AEE8}" destId="{AC2D5FD3-089C-4083-80D8-DDAC271A4880}" srcOrd="3" destOrd="0" presId="urn:microsoft.com/office/officeart/2016/7/layout/RepeatingBendingProcessNew"/>
    <dgm:cxn modelId="{1C1910E6-DCE6-4887-8D38-1BA8BE2E48FA}" type="presParOf" srcId="{AC2D5FD3-089C-4083-80D8-DDAC271A4880}" destId="{EAEF7629-F76F-4596-BE1B-58C821C1F7F4}" srcOrd="0" destOrd="0" presId="urn:microsoft.com/office/officeart/2016/7/layout/RepeatingBendingProcessNew"/>
    <dgm:cxn modelId="{2206519A-A089-4953-B4BB-0B8B6F7D1CDE}" type="presParOf" srcId="{5F969D27-CFFF-4249-9892-61C8C4F4AEE8}" destId="{CF26F9B3-B38E-4E49-9006-A1B6E1A52BA8}" srcOrd="4" destOrd="0" presId="urn:microsoft.com/office/officeart/2016/7/layout/RepeatingBendingProcessNew"/>
    <dgm:cxn modelId="{A2D8A746-9A40-4884-B17B-243318C1D76F}" type="presParOf" srcId="{5F969D27-CFFF-4249-9892-61C8C4F4AEE8}" destId="{D3943FE2-0901-49F7-B43D-687369951803}" srcOrd="5" destOrd="0" presId="urn:microsoft.com/office/officeart/2016/7/layout/RepeatingBendingProcessNew"/>
    <dgm:cxn modelId="{E8C9C538-F038-46F9-9D1B-680AAC115C6C}" type="presParOf" srcId="{D3943FE2-0901-49F7-B43D-687369951803}" destId="{7A252686-1A43-430C-AA0B-8081D8FA7369}" srcOrd="0" destOrd="0" presId="urn:microsoft.com/office/officeart/2016/7/layout/RepeatingBendingProcessNew"/>
    <dgm:cxn modelId="{3B097184-AEEC-4F37-947C-7159CFACFD82}" type="presParOf" srcId="{5F969D27-CFFF-4249-9892-61C8C4F4AEE8}" destId="{48DA80BD-3B48-4BBF-BDC0-5A00890630B8}" srcOrd="6" destOrd="0" presId="urn:microsoft.com/office/officeart/2016/7/layout/RepeatingBendingProcessNew"/>
    <dgm:cxn modelId="{3EFEEE98-8BA0-4329-A988-DE2E9E76DCBE}" type="presParOf" srcId="{5F969D27-CFFF-4249-9892-61C8C4F4AEE8}" destId="{4E5AF798-FC5E-438F-9ADD-5D3BE56821F1}" srcOrd="7" destOrd="0" presId="urn:microsoft.com/office/officeart/2016/7/layout/RepeatingBendingProcessNew"/>
    <dgm:cxn modelId="{8FB11457-C507-4199-9127-92F8389D72BC}" type="presParOf" srcId="{4E5AF798-FC5E-438F-9ADD-5D3BE56821F1}" destId="{64E1C9D0-0163-458C-B3F4-C8D0E08867FA}" srcOrd="0" destOrd="0" presId="urn:microsoft.com/office/officeart/2016/7/layout/RepeatingBendingProcessNew"/>
    <dgm:cxn modelId="{A85AE9A0-7AD8-404B-AD58-0EC9A3B4E7EF}" type="presParOf" srcId="{5F969D27-CFFF-4249-9892-61C8C4F4AEE8}" destId="{649ED546-5C9A-4A9F-9E0B-2F97C6A6AB98}" srcOrd="8" destOrd="0" presId="urn:microsoft.com/office/officeart/2016/7/layout/RepeatingBendingProcessNew"/>
    <dgm:cxn modelId="{E4262797-CAC7-4688-9660-A4B1B6655E00}" type="presParOf" srcId="{5F969D27-CFFF-4249-9892-61C8C4F4AEE8}" destId="{60E5F865-6230-4315-BCD9-A2CF459389B2}" srcOrd="9" destOrd="0" presId="urn:microsoft.com/office/officeart/2016/7/layout/RepeatingBendingProcessNew"/>
    <dgm:cxn modelId="{E7319820-4DDF-4FEC-8E12-947576F5414B}" type="presParOf" srcId="{60E5F865-6230-4315-BCD9-A2CF459389B2}" destId="{7F099248-95D2-4A39-B8B9-265209C6E0F3}" srcOrd="0" destOrd="0" presId="urn:microsoft.com/office/officeart/2016/7/layout/RepeatingBendingProcessNew"/>
    <dgm:cxn modelId="{3F08191C-BB41-417F-A144-10156BA0FF41}" type="presParOf" srcId="{5F969D27-CFFF-4249-9892-61C8C4F4AEE8}" destId="{FF89A829-43E5-47D9-B72D-A04E13846A73}" srcOrd="10"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06049D-2865-4E44-B287-F7EA12627CC8}" type="doc">
      <dgm:prSet loTypeId="urn:microsoft.com/office/officeart/2016/7/layout/RepeatingBendingProcessNew" loCatId="process" qsTypeId="urn:microsoft.com/office/officeart/2005/8/quickstyle/simple5" qsCatId="simple" csTypeId="urn:microsoft.com/office/officeart/2005/8/colors/accent6_2" csCatId="accent6" phldr="1"/>
      <dgm:spPr/>
      <dgm:t>
        <a:bodyPr/>
        <a:lstStyle/>
        <a:p>
          <a:endParaRPr lang="en-US"/>
        </a:p>
      </dgm:t>
    </dgm:pt>
    <dgm:pt modelId="{91F270BF-7993-40BE-A7C6-358693039A5A}">
      <dgm:prSet/>
      <dgm:spPr/>
      <dgm:t>
        <a:bodyPr/>
        <a:lstStyle/>
        <a:p>
          <a:r>
            <a:rPr lang="en-GB" dirty="0"/>
            <a:t>Previous collaboration success made me keen to try others (reel with 17.5k views)</a:t>
          </a:r>
          <a:endParaRPr lang="en-US" dirty="0"/>
        </a:p>
      </dgm:t>
    </dgm:pt>
    <dgm:pt modelId="{500A743A-E908-4855-BB8C-0CB9410C2E04}" type="parTrans" cxnId="{DD008B7B-05EC-4E30-B5AA-362A58B11A5C}">
      <dgm:prSet/>
      <dgm:spPr/>
      <dgm:t>
        <a:bodyPr/>
        <a:lstStyle/>
        <a:p>
          <a:endParaRPr lang="en-US"/>
        </a:p>
      </dgm:t>
    </dgm:pt>
    <dgm:pt modelId="{E1D32D72-FBDC-4628-9D51-F9E696B43043}" type="sibTrans" cxnId="{DD008B7B-05EC-4E30-B5AA-362A58B11A5C}">
      <dgm:prSet/>
      <dgm:spPr/>
      <dgm:t>
        <a:bodyPr/>
        <a:lstStyle/>
        <a:p>
          <a:endParaRPr lang="en-US"/>
        </a:p>
      </dgm:t>
    </dgm:pt>
    <dgm:pt modelId="{39E01C4F-FFB2-4BC4-B1E1-04FA89BDFC98}">
      <dgm:prSet/>
      <dgm:spPr/>
      <dgm:t>
        <a:bodyPr/>
        <a:lstStyle/>
        <a:p>
          <a:r>
            <a:rPr lang="en-GB" kern="1200" dirty="0"/>
            <a:t>Online social media session for CGTs with Frankie led to the idea of a YGT/</a:t>
          </a:r>
          <a:r>
            <a:rPr lang="en-GB" kern="1200" dirty="0" err="1"/>
            <a:t>TheGT</a:t>
          </a:r>
          <a:r>
            <a:rPr lang="en-GB" kern="1200" dirty="0"/>
            <a:t> collab </a:t>
          </a:r>
          <a:endParaRPr lang="en-US" kern="1200" dirty="0">
            <a:latin typeface="Calibri" panose="020F0502020204030204"/>
            <a:ea typeface="+mn-ea"/>
            <a:cs typeface="+mn-cs"/>
          </a:endParaRPr>
        </a:p>
      </dgm:t>
    </dgm:pt>
    <dgm:pt modelId="{66B480ED-8D82-492F-873E-5A1B73BF275F}" type="parTrans" cxnId="{9EAA212F-4BE3-4428-BD06-1E55F0CA4390}">
      <dgm:prSet/>
      <dgm:spPr/>
      <dgm:t>
        <a:bodyPr/>
        <a:lstStyle/>
        <a:p>
          <a:endParaRPr lang="en-US"/>
        </a:p>
      </dgm:t>
    </dgm:pt>
    <dgm:pt modelId="{ABDD7828-BAF9-452D-B60C-761A434BEEEC}" type="sibTrans" cxnId="{9EAA212F-4BE3-4428-BD06-1E55F0CA4390}">
      <dgm:prSet/>
      <dgm:spPr/>
      <dgm:t>
        <a:bodyPr/>
        <a:lstStyle/>
        <a:p>
          <a:endParaRPr lang="en-US"/>
        </a:p>
      </dgm:t>
    </dgm:pt>
    <dgm:pt modelId="{FE4A018E-583B-4CE4-84C3-A2200FAF621F}">
      <dgm:prSet custT="1"/>
      <dgm:spPr/>
      <dgm:t>
        <a:bodyPr/>
        <a:lstStyle/>
        <a:p>
          <a:r>
            <a:rPr lang="en-GB" sz="2000" kern="1200" dirty="0">
              <a:solidFill>
                <a:prstClr val="white"/>
              </a:solidFill>
              <a:latin typeface="Calibri" panose="020F0502020204030204"/>
              <a:ea typeface="+mn-ea"/>
              <a:cs typeface="+mn-cs"/>
            </a:rPr>
            <a:t>Combined approach: weekly Instagram post with a carousel of up to 10 images, or video reel</a:t>
          </a:r>
          <a:endParaRPr lang="en-US" sz="2000" kern="1200" dirty="0">
            <a:solidFill>
              <a:prstClr val="white"/>
            </a:solidFill>
            <a:latin typeface="Calibri" panose="020F0502020204030204"/>
            <a:ea typeface="+mn-ea"/>
            <a:cs typeface="+mn-cs"/>
          </a:endParaRPr>
        </a:p>
      </dgm:t>
    </dgm:pt>
    <dgm:pt modelId="{FDF49A56-2198-4E6B-8F2E-993D9234A7B9}" type="parTrans" cxnId="{BC33EE24-174B-4EA0-98E5-EBF354029EA0}">
      <dgm:prSet/>
      <dgm:spPr/>
      <dgm:t>
        <a:bodyPr/>
        <a:lstStyle/>
        <a:p>
          <a:endParaRPr lang="en-US"/>
        </a:p>
      </dgm:t>
    </dgm:pt>
    <dgm:pt modelId="{846C78FC-8523-40E1-9EAE-27A88AC05E47}" type="sibTrans" cxnId="{BC33EE24-174B-4EA0-98E5-EBF354029EA0}">
      <dgm:prSet/>
      <dgm:spPr/>
      <dgm:t>
        <a:bodyPr/>
        <a:lstStyle/>
        <a:p>
          <a:endParaRPr lang="en-US"/>
        </a:p>
      </dgm:t>
    </dgm:pt>
    <dgm:pt modelId="{7B980704-D660-45E4-990C-5823B43040A1}">
      <dgm:prSet custT="1"/>
      <dgm:spPr/>
      <dgm:t>
        <a:bodyPr/>
        <a:lstStyle/>
        <a:p>
          <a:r>
            <a:rPr lang="en-GB" sz="2000" kern="1200" dirty="0">
              <a:solidFill>
                <a:prstClr val="white"/>
              </a:solidFill>
              <a:latin typeface="Calibri" panose="020F0502020204030204"/>
              <a:ea typeface="+mn-ea"/>
              <a:cs typeface="+mn-cs"/>
            </a:rPr>
            <a:t>Posted at 5pm on Thursdays for 5 weeks across April-May 2023</a:t>
          </a:r>
          <a:endParaRPr lang="en-US" sz="2000" kern="1200" dirty="0">
            <a:solidFill>
              <a:prstClr val="white"/>
            </a:solidFill>
            <a:latin typeface="Calibri" panose="020F0502020204030204"/>
            <a:ea typeface="+mn-ea"/>
            <a:cs typeface="+mn-cs"/>
          </a:endParaRPr>
        </a:p>
      </dgm:t>
    </dgm:pt>
    <dgm:pt modelId="{FD05BFB3-9613-4F98-9B7E-4AED95BF8378}" type="parTrans" cxnId="{D05A9E98-22CB-4B4D-97CA-87A3D92FB7AC}">
      <dgm:prSet/>
      <dgm:spPr/>
      <dgm:t>
        <a:bodyPr/>
        <a:lstStyle/>
        <a:p>
          <a:endParaRPr lang="en-US"/>
        </a:p>
      </dgm:t>
    </dgm:pt>
    <dgm:pt modelId="{FF5AC7BC-EC00-4965-A82D-32CEC2620996}" type="sibTrans" cxnId="{D05A9E98-22CB-4B4D-97CA-87A3D92FB7AC}">
      <dgm:prSet/>
      <dgm:spPr/>
      <dgm:t>
        <a:bodyPr/>
        <a:lstStyle/>
        <a:p>
          <a:endParaRPr lang="en-US"/>
        </a:p>
      </dgm:t>
    </dgm:pt>
    <dgm:pt modelId="{D40A8094-AA2E-4EB6-9A24-B10317398653}">
      <dgm:prSet/>
      <dgm:spPr/>
      <dgm:t>
        <a:bodyPr/>
        <a:lstStyle/>
        <a:p>
          <a:pPr marL="0" lvl="0" indent="0" defTabSz="889000">
            <a:spcBef>
              <a:spcPct val="0"/>
            </a:spcBef>
            <a:spcAft>
              <a:spcPct val="35000"/>
            </a:spcAft>
            <a:buNone/>
          </a:pPr>
          <a:r>
            <a:rPr lang="en-GB" kern="1200" dirty="0">
              <a:solidFill>
                <a:prstClr val="white"/>
              </a:solidFill>
              <a:latin typeface="Calibri" panose="020F0502020204030204"/>
              <a:ea typeface="+mn-ea"/>
              <a:cs typeface="+mn-cs"/>
            </a:rPr>
            <a:t>Published a related blog each week on YGT website (using delegates handbook article)</a:t>
          </a:r>
          <a:endParaRPr lang="en-US" kern="1200" dirty="0">
            <a:latin typeface="Calibri" panose="020F0502020204030204"/>
            <a:ea typeface="+mn-ea"/>
            <a:cs typeface="+mn-cs"/>
          </a:endParaRPr>
        </a:p>
      </dgm:t>
    </dgm:pt>
    <dgm:pt modelId="{9D39A5AB-A6A7-4C8B-9AB9-8734E9A6B137}" type="parTrans" cxnId="{1A20E397-CB42-4905-B3DA-E4D5571B5C33}">
      <dgm:prSet/>
      <dgm:spPr/>
      <dgm:t>
        <a:bodyPr/>
        <a:lstStyle/>
        <a:p>
          <a:endParaRPr lang="en-US"/>
        </a:p>
      </dgm:t>
    </dgm:pt>
    <dgm:pt modelId="{EC7201FA-F15A-4D86-B3C0-BC3212A537BF}" type="sibTrans" cxnId="{1A20E397-CB42-4905-B3DA-E4D5571B5C33}">
      <dgm:prSet/>
      <dgm:spPr/>
      <dgm:t>
        <a:bodyPr/>
        <a:lstStyle/>
        <a:p>
          <a:endParaRPr lang="en-US"/>
        </a:p>
      </dgm:t>
    </dgm:pt>
    <dgm:pt modelId="{F6832F66-FED8-4C64-8307-BA0633799908}">
      <dgm:prSet/>
      <dgm:spPr/>
      <dgm:t>
        <a:bodyPr/>
        <a:lstStyle/>
        <a:p>
          <a:pPr marL="0" lvl="0" indent="0" defTabSz="889000">
            <a:spcBef>
              <a:spcPct val="0"/>
            </a:spcBef>
            <a:spcAft>
              <a:spcPct val="35000"/>
            </a:spcAft>
            <a:buNone/>
          </a:pPr>
          <a:r>
            <a:rPr lang="en-GB" kern="1200" dirty="0">
              <a:latin typeface="Calibri" panose="020F0502020204030204"/>
              <a:ea typeface="+mn-ea"/>
              <a:cs typeface="+mn-cs"/>
            </a:rPr>
            <a:t>Posted Instagram stories with links to the blogs</a:t>
          </a:r>
          <a:endParaRPr lang="en-US" kern="1200" dirty="0">
            <a:latin typeface="Calibri" panose="020F0502020204030204"/>
            <a:ea typeface="+mn-ea"/>
            <a:cs typeface="+mn-cs"/>
          </a:endParaRPr>
        </a:p>
      </dgm:t>
    </dgm:pt>
    <dgm:pt modelId="{CCE1F223-CE8F-40EC-9FC0-111CB0B02FF7}" type="parTrans" cxnId="{04FDEBDF-7D81-4082-A32E-79145D1BDB89}">
      <dgm:prSet/>
      <dgm:spPr/>
      <dgm:t>
        <a:bodyPr/>
        <a:lstStyle/>
        <a:p>
          <a:endParaRPr lang="en-US"/>
        </a:p>
      </dgm:t>
    </dgm:pt>
    <dgm:pt modelId="{817EB8DC-DB75-40AE-B3BD-A5479870FBF5}" type="sibTrans" cxnId="{04FDEBDF-7D81-4082-A32E-79145D1BDB89}">
      <dgm:prSet/>
      <dgm:spPr/>
      <dgm:t>
        <a:bodyPr/>
        <a:lstStyle/>
        <a:p>
          <a:endParaRPr lang="en-US"/>
        </a:p>
      </dgm:t>
    </dgm:pt>
    <dgm:pt modelId="{5F969D27-CFFF-4249-9892-61C8C4F4AEE8}" type="pres">
      <dgm:prSet presAssocID="{D406049D-2865-4E44-B287-F7EA12627CC8}" presName="Name0" presStyleCnt="0">
        <dgm:presLayoutVars>
          <dgm:dir/>
          <dgm:resizeHandles val="exact"/>
        </dgm:presLayoutVars>
      </dgm:prSet>
      <dgm:spPr/>
    </dgm:pt>
    <dgm:pt modelId="{DB55F192-2CEC-43FF-B479-1B81F4A9A481}" type="pres">
      <dgm:prSet presAssocID="{91F270BF-7993-40BE-A7C6-358693039A5A}" presName="node" presStyleLbl="node1" presStyleIdx="0" presStyleCnt="6" custLinFactNeighborX="-266" custLinFactNeighborY="102">
        <dgm:presLayoutVars>
          <dgm:bulletEnabled val="1"/>
        </dgm:presLayoutVars>
      </dgm:prSet>
      <dgm:spPr/>
    </dgm:pt>
    <dgm:pt modelId="{CBB909C1-BD9D-4DCF-A099-F9A740E7F89B}" type="pres">
      <dgm:prSet presAssocID="{E1D32D72-FBDC-4628-9D51-F9E696B43043}" presName="sibTrans" presStyleLbl="sibTrans1D1" presStyleIdx="0" presStyleCnt="5"/>
      <dgm:spPr/>
    </dgm:pt>
    <dgm:pt modelId="{DAE83386-511D-482E-9014-38D70FB4D1C1}" type="pres">
      <dgm:prSet presAssocID="{E1D32D72-FBDC-4628-9D51-F9E696B43043}" presName="connectorText" presStyleLbl="sibTrans1D1" presStyleIdx="0" presStyleCnt="5"/>
      <dgm:spPr/>
    </dgm:pt>
    <dgm:pt modelId="{51C07CAA-85C7-4EC8-94B5-5E0F03B91F0F}" type="pres">
      <dgm:prSet presAssocID="{39E01C4F-FFB2-4BC4-B1E1-04FA89BDFC98}" presName="node" presStyleLbl="node1" presStyleIdx="1" presStyleCnt="6">
        <dgm:presLayoutVars>
          <dgm:bulletEnabled val="1"/>
        </dgm:presLayoutVars>
      </dgm:prSet>
      <dgm:spPr/>
    </dgm:pt>
    <dgm:pt modelId="{AC2D5FD3-089C-4083-80D8-DDAC271A4880}" type="pres">
      <dgm:prSet presAssocID="{ABDD7828-BAF9-452D-B60C-761A434BEEEC}" presName="sibTrans" presStyleLbl="sibTrans1D1" presStyleIdx="1" presStyleCnt="5"/>
      <dgm:spPr/>
    </dgm:pt>
    <dgm:pt modelId="{EAEF7629-F76F-4596-BE1B-58C821C1F7F4}" type="pres">
      <dgm:prSet presAssocID="{ABDD7828-BAF9-452D-B60C-761A434BEEEC}" presName="connectorText" presStyleLbl="sibTrans1D1" presStyleIdx="1" presStyleCnt="5"/>
      <dgm:spPr/>
    </dgm:pt>
    <dgm:pt modelId="{CF26F9B3-B38E-4E49-9006-A1B6E1A52BA8}" type="pres">
      <dgm:prSet presAssocID="{FE4A018E-583B-4CE4-84C3-A2200FAF621F}" presName="node" presStyleLbl="node1" presStyleIdx="2" presStyleCnt="6">
        <dgm:presLayoutVars>
          <dgm:bulletEnabled val="1"/>
        </dgm:presLayoutVars>
      </dgm:prSet>
      <dgm:spPr/>
    </dgm:pt>
    <dgm:pt modelId="{D3943FE2-0901-49F7-B43D-687369951803}" type="pres">
      <dgm:prSet presAssocID="{846C78FC-8523-40E1-9EAE-27A88AC05E47}" presName="sibTrans" presStyleLbl="sibTrans1D1" presStyleIdx="2" presStyleCnt="5"/>
      <dgm:spPr/>
    </dgm:pt>
    <dgm:pt modelId="{7A252686-1A43-430C-AA0B-8081D8FA7369}" type="pres">
      <dgm:prSet presAssocID="{846C78FC-8523-40E1-9EAE-27A88AC05E47}" presName="connectorText" presStyleLbl="sibTrans1D1" presStyleIdx="2" presStyleCnt="5"/>
      <dgm:spPr/>
    </dgm:pt>
    <dgm:pt modelId="{48DA80BD-3B48-4BBF-BDC0-5A00890630B8}" type="pres">
      <dgm:prSet presAssocID="{7B980704-D660-45E4-990C-5823B43040A1}" presName="node" presStyleLbl="node1" presStyleIdx="3" presStyleCnt="6">
        <dgm:presLayoutVars>
          <dgm:bulletEnabled val="1"/>
        </dgm:presLayoutVars>
      </dgm:prSet>
      <dgm:spPr/>
    </dgm:pt>
    <dgm:pt modelId="{4E5AF798-FC5E-438F-9ADD-5D3BE56821F1}" type="pres">
      <dgm:prSet presAssocID="{FF5AC7BC-EC00-4965-A82D-32CEC2620996}" presName="sibTrans" presStyleLbl="sibTrans1D1" presStyleIdx="3" presStyleCnt="5"/>
      <dgm:spPr/>
    </dgm:pt>
    <dgm:pt modelId="{64E1C9D0-0163-458C-B3F4-C8D0E08867FA}" type="pres">
      <dgm:prSet presAssocID="{FF5AC7BC-EC00-4965-A82D-32CEC2620996}" presName="connectorText" presStyleLbl="sibTrans1D1" presStyleIdx="3" presStyleCnt="5"/>
      <dgm:spPr/>
    </dgm:pt>
    <dgm:pt modelId="{649ED546-5C9A-4A9F-9E0B-2F97C6A6AB98}" type="pres">
      <dgm:prSet presAssocID="{D40A8094-AA2E-4EB6-9A24-B10317398653}" presName="node" presStyleLbl="node1" presStyleIdx="4" presStyleCnt="6">
        <dgm:presLayoutVars>
          <dgm:bulletEnabled val="1"/>
        </dgm:presLayoutVars>
      </dgm:prSet>
      <dgm:spPr/>
    </dgm:pt>
    <dgm:pt modelId="{60E5F865-6230-4315-BCD9-A2CF459389B2}" type="pres">
      <dgm:prSet presAssocID="{EC7201FA-F15A-4D86-B3C0-BC3212A537BF}" presName="sibTrans" presStyleLbl="sibTrans1D1" presStyleIdx="4" presStyleCnt="5"/>
      <dgm:spPr/>
    </dgm:pt>
    <dgm:pt modelId="{7F099248-95D2-4A39-B8B9-265209C6E0F3}" type="pres">
      <dgm:prSet presAssocID="{EC7201FA-F15A-4D86-B3C0-BC3212A537BF}" presName="connectorText" presStyleLbl="sibTrans1D1" presStyleIdx="4" presStyleCnt="5"/>
      <dgm:spPr/>
    </dgm:pt>
    <dgm:pt modelId="{FF89A829-43E5-47D9-B72D-A04E13846A73}" type="pres">
      <dgm:prSet presAssocID="{F6832F66-FED8-4C64-8307-BA0633799908}" presName="node" presStyleLbl="node1" presStyleIdx="5" presStyleCnt="6">
        <dgm:presLayoutVars>
          <dgm:bulletEnabled val="1"/>
        </dgm:presLayoutVars>
      </dgm:prSet>
      <dgm:spPr/>
    </dgm:pt>
  </dgm:ptLst>
  <dgm:cxnLst>
    <dgm:cxn modelId="{0D584E08-CF07-4E56-87B6-8D608BD21186}" type="presOf" srcId="{ABDD7828-BAF9-452D-B60C-761A434BEEEC}" destId="{AC2D5FD3-089C-4083-80D8-DDAC271A4880}" srcOrd="0" destOrd="0" presId="urn:microsoft.com/office/officeart/2016/7/layout/RepeatingBendingProcessNew"/>
    <dgm:cxn modelId="{E3B89E0C-5BE1-41D8-9185-11FE44A861C3}" type="presOf" srcId="{FF5AC7BC-EC00-4965-A82D-32CEC2620996}" destId="{64E1C9D0-0163-458C-B3F4-C8D0E08867FA}" srcOrd="1" destOrd="0" presId="urn:microsoft.com/office/officeart/2016/7/layout/RepeatingBendingProcessNew"/>
    <dgm:cxn modelId="{F12F6C12-D0D2-4797-9841-159E9ACFCB9A}" type="presOf" srcId="{91F270BF-7993-40BE-A7C6-358693039A5A}" destId="{DB55F192-2CEC-43FF-B479-1B81F4A9A481}" srcOrd="0" destOrd="0" presId="urn:microsoft.com/office/officeart/2016/7/layout/RepeatingBendingProcessNew"/>
    <dgm:cxn modelId="{7C5FBA21-6837-4E7D-9615-2EDCB4251A25}" type="presOf" srcId="{E1D32D72-FBDC-4628-9D51-F9E696B43043}" destId="{CBB909C1-BD9D-4DCF-A099-F9A740E7F89B}" srcOrd="0" destOrd="0" presId="urn:microsoft.com/office/officeart/2016/7/layout/RepeatingBendingProcessNew"/>
    <dgm:cxn modelId="{BC33EE24-174B-4EA0-98E5-EBF354029EA0}" srcId="{D406049D-2865-4E44-B287-F7EA12627CC8}" destId="{FE4A018E-583B-4CE4-84C3-A2200FAF621F}" srcOrd="2" destOrd="0" parTransId="{FDF49A56-2198-4E6B-8F2E-993D9234A7B9}" sibTransId="{846C78FC-8523-40E1-9EAE-27A88AC05E47}"/>
    <dgm:cxn modelId="{BFC8E62A-AA3D-4F85-8526-1FF7363E8DBB}" type="presOf" srcId="{FF5AC7BC-EC00-4965-A82D-32CEC2620996}" destId="{4E5AF798-FC5E-438F-9ADD-5D3BE56821F1}" srcOrd="0" destOrd="0" presId="urn:microsoft.com/office/officeart/2016/7/layout/RepeatingBendingProcessNew"/>
    <dgm:cxn modelId="{9EAA212F-4BE3-4428-BD06-1E55F0CA4390}" srcId="{D406049D-2865-4E44-B287-F7EA12627CC8}" destId="{39E01C4F-FFB2-4BC4-B1E1-04FA89BDFC98}" srcOrd="1" destOrd="0" parTransId="{66B480ED-8D82-492F-873E-5A1B73BF275F}" sibTransId="{ABDD7828-BAF9-452D-B60C-761A434BEEEC}"/>
    <dgm:cxn modelId="{564DAA3A-A072-442A-A1CC-26C24806211F}" type="presOf" srcId="{E1D32D72-FBDC-4628-9D51-F9E696B43043}" destId="{DAE83386-511D-482E-9014-38D70FB4D1C1}" srcOrd="1" destOrd="0" presId="urn:microsoft.com/office/officeart/2016/7/layout/RepeatingBendingProcessNew"/>
    <dgm:cxn modelId="{15196A3B-DA18-4751-9DAC-530782703EC4}" type="presOf" srcId="{ABDD7828-BAF9-452D-B60C-761A434BEEEC}" destId="{EAEF7629-F76F-4596-BE1B-58C821C1F7F4}" srcOrd="1" destOrd="0" presId="urn:microsoft.com/office/officeart/2016/7/layout/RepeatingBendingProcessNew"/>
    <dgm:cxn modelId="{64F5DC5B-26F1-4FBC-9AA8-110029BF7C61}" type="presOf" srcId="{D406049D-2865-4E44-B287-F7EA12627CC8}" destId="{5F969D27-CFFF-4249-9892-61C8C4F4AEE8}" srcOrd="0" destOrd="0" presId="urn:microsoft.com/office/officeart/2016/7/layout/RepeatingBendingProcessNew"/>
    <dgm:cxn modelId="{8215B841-9F37-466A-B2DC-A794EEE6003B}" type="presOf" srcId="{846C78FC-8523-40E1-9EAE-27A88AC05E47}" destId="{D3943FE2-0901-49F7-B43D-687369951803}" srcOrd="0" destOrd="0" presId="urn:microsoft.com/office/officeart/2016/7/layout/RepeatingBendingProcessNew"/>
    <dgm:cxn modelId="{90752967-EA35-4873-806A-DAEEBEBF5AAF}" type="presOf" srcId="{FE4A018E-583B-4CE4-84C3-A2200FAF621F}" destId="{CF26F9B3-B38E-4E49-9006-A1B6E1A52BA8}" srcOrd="0" destOrd="0" presId="urn:microsoft.com/office/officeart/2016/7/layout/RepeatingBendingProcessNew"/>
    <dgm:cxn modelId="{DD008B7B-05EC-4E30-B5AA-362A58B11A5C}" srcId="{D406049D-2865-4E44-B287-F7EA12627CC8}" destId="{91F270BF-7993-40BE-A7C6-358693039A5A}" srcOrd="0" destOrd="0" parTransId="{500A743A-E908-4855-BB8C-0CB9410C2E04}" sibTransId="{E1D32D72-FBDC-4628-9D51-F9E696B43043}"/>
    <dgm:cxn modelId="{1A20E397-CB42-4905-B3DA-E4D5571B5C33}" srcId="{D406049D-2865-4E44-B287-F7EA12627CC8}" destId="{D40A8094-AA2E-4EB6-9A24-B10317398653}" srcOrd="4" destOrd="0" parTransId="{9D39A5AB-A6A7-4C8B-9AB9-8734E9A6B137}" sibTransId="{EC7201FA-F15A-4D86-B3C0-BC3212A537BF}"/>
    <dgm:cxn modelId="{D05A9E98-22CB-4B4D-97CA-87A3D92FB7AC}" srcId="{D406049D-2865-4E44-B287-F7EA12627CC8}" destId="{7B980704-D660-45E4-990C-5823B43040A1}" srcOrd="3" destOrd="0" parTransId="{FD05BFB3-9613-4F98-9B7E-4AED95BF8378}" sibTransId="{FF5AC7BC-EC00-4965-A82D-32CEC2620996}"/>
    <dgm:cxn modelId="{660748A8-49F3-4037-A648-796A3CF81C81}" type="presOf" srcId="{846C78FC-8523-40E1-9EAE-27A88AC05E47}" destId="{7A252686-1A43-430C-AA0B-8081D8FA7369}" srcOrd="1" destOrd="0" presId="urn:microsoft.com/office/officeart/2016/7/layout/RepeatingBendingProcessNew"/>
    <dgm:cxn modelId="{0CE9C3B2-BE63-4F44-BC95-63DEC242903E}" type="presOf" srcId="{7B980704-D660-45E4-990C-5823B43040A1}" destId="{48DA80BD-3B48-4BBF-BDC0-5A00890630B8}" srcOrd="0" destOrd="0" presId="urn:microsoft.com/office/officeart/2016/7/layout/RepeatingBendingProcessNew"/>
    <dgm:cxn modelId="{D0381EB6-2057-41A1-B124-A55A20CB43EF}" type="presOf" srcId="{EC7201FA-F15A-4D86-B3C0-BC3212A537BF}" destId="{7F099248-95D2-4A39-B8B9-265209C6E0F3}" srcOrd="1" destOrd="0" presId="urn:microsoft.com/office/officeart/2016/7/layout/RepeatingBendingProcessNew"/>
    <dgm:cxn modelId="{17A7C6C7-812D-4254-ACD2-75D3434FED75}" type="presOf" srcId="{D40A8094-AA2E-4EB6-9A24-B10317398653}" destId="{649ED546-5C9A-4A9F-9E0B-2F97C6A6AB98}" srcOrd="0" destOrd="0" presId="urn:microsoft.com/office/officeart/2016/7/layout/RepeatingBendingProcessNew"/>
    <dgm:cxn modelId="{320780D8-DD05-47AB-A9EA-989BE0A4A35E}" type="presOf" srcId="{EC7201FA-F15A-4D86-B3C0-BC3212A537BF}" destId="{60E5F865-6230-4315-BCD9-A2CF459389B2}" srcOrd="0" destOrd="0" presId="urn:microsoft.com/office/officeart/2016/7/layout/RepeatingBendingProcessNew"/>
    <dgm:cxn modelId="{04FDEBDF-7D81-4082-A32E-79145D1BDB89}" srcId="{D406049D-2865-4E44-B287-F7EA12627CC8}" destId="{F6832F66-FED8-4C64-8307-BA0633799908}" srcOrd="5" destOrd="0" parTransId="{CCE1F223-CE8F-40EC-9FC0-111CB0B02FF7}" sibTransId="{817EB8DC-DB75-40AE-B3BD-A5479870FBF5}"/>
    <dgm:cxn modelId="{C2C7DFE1-8275-4E1C-A1D1-5784591AEAC6}" type="presOf" srcId="{39E01C4F-FFB2-4BC4-B1E1-04FA89BDFC98}" destId="{51C07CAA-85C7-4EC8-94B5-5E0F03B91F0F}" srcOrd="0" destOrd="0" presId="urn:microsoft.com/office/officeart/2016/7/layout/RepeatingBendingProcessNew"/>
    <dgm:cxn modelId="{29785CF4-3A66-4396-9994-51F23301DCE8}" type="presOf" srcId="{F6832F66-FED8-4C64-8307-BA0633799908}" destId="{FF89A829-43E5-47D9-B72D-A04E13846A73}" srcOrd="0" destOrd="0" presId="urn:microsoft.com/office/officeart/2016/7/layout/RepeatingBendingProcessNew"/>
    <dgm:cxn modelId="{37BB80BF-551D-465C-9D9D-BE5ABC428B65}" type="presParOf" srcId="{5F969D27-CFFF-4249-9892-61C8C4F4AEE8}" destId="{DB55F192-2CEC-43FF-B479-1B81F4A9A481}" srcOrd="0" destOrd="0" presId="urn:microsoft.com/office/officeart/2016/7/layout/RepeatingBendingProcessNew"/>
    <dgm:cxn modelId="{A2CEB7C1-B098-4DAD-92E6-56DCB6160A9E}" type="presParOf" srcId="{5F969D27-CFFF-4249-9892-61C8C4F4AEE8}" destId="{CBB909C1-BD9D-4DCF-A099-F9A740E7F89B}" srcOrd="1" destOrd="0" presId="urn:microsoft.com/office/officeart/2016/7/layout/RepeatingBendingProcessNew"/>
    <dgm:cxn modelId="{B2D9705D-0F3B-427D-A703-CDE2566B3F26}" type="presParOf" srcId="{CBB909C1-BD9D-4DCF-A099-F9A740E7F89B}" destId="{DAE83386-511D-482E-9014-38D70FB4D1C1}" srcOrd="0" destOrd="0" presId="urn:microsoft.com/office/officeart/2016/7/layout/RepeatingBendingProcessNew"/>
    <dgm:cxn modelId="{259D8A5D-062A-409B-9665-F8BBB56713FF}" type="presParOf" srcId="{5F969D27-CFFF-4249-9892-61C8C4F4AEE8}" destId="{51C07CAA-85C7-4EC8-94B5-5E0F03B91F0F}" srcOrd="2" destOrd="0" presId="urn:microsoft.com/office/officeart/2016/7/layout/RepeatingBendingProcessNew"/>
    <dgm:cxn modelId="{279922F4-F77E-4797-A39C-A4B88EB7CD95}" type="presParOf" srcId="{5F969D27-CFFF-4249-9892-61C8C4F4AEE8}" destId="{AC2D5FD3-089C-4083-80D8-DDAC271A4880}" srcOrd="3" destOrd="0" presId="urn:microsoft.com/office/officeart/2016/7/layout/RepeatingBendingProcessNew"/>
    <dgm:cxn modelId="{1C1910E6-DCE6-4887-8D38-1BA8BE2E48FA}" type="presParOf" srcId="{AC2D5FD3-089C-4083-80D8-DDAC271A4880}" destId="{EAEF7629-F76F-4596-BE1B-58C821C1F7F4}" srcOrd="0" destOrd="0" presId="urn:microsoft.com/office/officeart/2016/7/layout/RepeatingBendingProcessNew"/>
    <dgm:cxn modelId="{2206519A-A089-4953-B4BB-0B8B6F7D1CDE}" type="presParOf" srcId="{5F969D27-CFFF-4249-9892-61C8C4F4AEE8}" destId="{CF26F9B3-B38E-4E49-9006-A1B6E1A52BA8}" srcOrd="4" destOrd="0" presId="urn:microsoft.com/office/officeart/2016/7/layout/RepeatingBendingProcessNew"/>
    <dgm:cxn modelId="{A2D8A746-9A40-4884-B17B-243318C1D76F}" type="presParOf" srcId="{5F969D27-CFFF-4249-9892-61C8C4F4AEE8}" destId="{D3943FE2-0901-49F7-B43D-687369951803}" srcOrd="5" destOrd="0" presId="urn:microsoft.com/office/officeart/2016/7/layout/RepeatingBendingProcessNew"/>
    <dgm:cxn modelId="{E8C9C538-F038-46F9-9D1B-680AAC115C6C}" type="presParOf" srcId="{D3943FE2-0901-49F7-B43D-687369951803}" destId="{7A252686-1A43-430C-AA0B-8081D8FA7369}" srcOrd="0" destOrd="0" presId="urn:microsoft.com/office/officeart/2016/7/layout/RepeatingBendingProcessNew"/>
    <dgm:cxn modelId="{3B097184-AEEC-4F37-947C-7159CFACFD82}" type="presParOf" srcId="{5F969D27-CFFF-4249-9892-61C8C4F4AEE8}" destId="{48DA80BD-3B48-4BBF-BDC0-5A00890630B8}" srcOrd="6" destOrd="0" presId="urn:microsoft.com/office/officeart/2016/7/layout/RepeatingBendingProcessNew"/>
    <dgm:cxn modelId="{3EFEEE98-8BA0-4329-A988-DE2E9E76DCBE}" type="presParOf" srcId="{5F969D27-CFFF-4249-9892-61C8C4F4AEE8}" destId="{4E5AF798-FC5E-438F-9ADD-5D3BE56821F1}" srcOrd="7" destOrd="0" presId="urn:microsoft.com/office/officeart/2016/7/layout/RepeatingBendingProcessNew"/>
    <dgm:cxn modelId="{8FB11457-C507-4199-9127-92F8389D72BC}" type="presParOf" srcId="{4E5AF798-FC5E-438F-9ADD-5D3BE56821F1}" destId="{64E1C9D0-0163-458C-B3F4-C8D0E08867FA}" srcOrd="0" destOrd="0" presId="urn:microsoft.com/office/officeart/2016/7/layout/RepeatingBendingProcessNew"/>
    <dgm:cxn modelId="{A85AE9A0-7AD8-404B-AD58-0EC9A3B4E7EF}" type="presParOf" srcId="{5F969D27-CFFF-4249-9892-61C8C4F4AEE8}" destId="{649ED546-5C9A-4A9F-9E0B-2F97C6A6AB98}" srcOrd="8" destOrd="0" presId="urn:microsoft.com/office/officeart/2016/7/layout/RepeatingBendingProcessNew"/>
    <dgm:cxn modelId="{E4262797-CAC7-4688-9660-A4B1B6655E00}" type="presParOf" srcId="{5F969D27-CFFF-4249-9892-61C8C4F4AEE8}" destId="{60E5F865-6230-4315-BCD9-A2CF459389B2}" srcOrd="9" destOrd="0" presId="urn:microsoft.com/office/officeart/2016/7/layout/RepeatingBendingProcessNew"/>
    <dgm:cxn modelId="{E7319820-4DDF-4FEC-8E12-947576F5414B}" type="presParOf" srcId="{60E5F865-6230-4315-BCD9-A2CF459389B2}" destId="{7F099248-95D2-4A39-B8B9-265209C6E0F3}" srcOrd="0" destOrd="0" presId="urn:microsoft.com/office/officeart/2016/7/layout/RepeatingBendingProcessNew"/>
    <dgm:cxn modelId="{3F08191C-BB41-417F-A144-10156BA0FF41}" type="presParOf" srcId="{5F969D27-CFFF-4249-9892-61C8C4F4AEE8}" destId="{FF89A829-43E5-47D9-B72D-A04E13846A73}" srcOrd="10"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909C1-BD9D-4DCF-A099-F9A740E7F89B}">
      <dsp:nvSpPr>
        <dsp:cNvPr id="0" name=""/>
        <dsp:cNvSpPr/>
      </dsp:nvSpPr>
      <dsp:spPr>
        <a:xfrm>
          <a:off x="2842681" y="952616"/>
          <a:ext cx="621897" cy="91440"/>
        </a:xfrm>
        <a:custGeom>
          <a:avLst/>
          <a:gdLst/>
          <a:ahLst/>
          <a:cxnLst/>
          <a:rect l="0" t="0" r="0" b="0"/>
          <a:pathLst>
            <a:path>
              <a:moveTo>
                <a:pt x="0" y="45720"/>
              </a:moveTo>
              <a:lnTo>
                <a:pt x="62189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7318" y="995074"/>
        <a:ext cx="32624" cy="6524"/>
      </dsp:txXfrm>
    </dsp:sp>
    <dsp:sp modelId="{DB55F192-2CEC-43FF-B479-1B81F4A9A481}">
      <dsp:nvSpPr>
        <dsp:cNvPr id="0" name=""/>
        <dsp:cNvSpPr/>
      </dsp:nvSpPr>
      <dsp:spPr>
        <a:xfrm>
          <a:off x="7536" y="147253"/>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t>Set up a new Instagram account for YGT in May  2022</a:t>
          </a:r>
          <a:endParaRPr lang="en-US" sz="2000" kern="1200" dirty="0"/>
        </a:p>
      </dsp:txBody>
      <dsp:txXfrm>
        <a:off x="7536" y="147253"/>
        <a:ext cx="2836945" cy="1702167"/>
      </dsp:txXfrm>
    </dsp:sp>
    <dsp:sp modelId="{AC2D5FD3-089C-4083-80D8-DDAC271A4880}">
      <dsp:nvSpPr>
        <dsp:cNvPr id="0" name=""/>
        <dsp:cNvSpPr/>
      </dsp:nvSpPr>
      <dsp:spPr>
        <a:xfrm>
          <a:off x="6332124" y="952616"/>
          <a:ext cx="621897" cy="91440"/>
        </a:xfrm>
        <a:custGeom>
          <a:avLst/>
          <a:gdLst/>
          <a:ahLst/>
          <a:cxnLst/>
          <a:rect l="0" t="0" r="0" b="0"/>
          <a:pathLst>
            <a:path>
              <a:moveTo>
                <a:pt x="0" y="45720"/>
              </a:moveTo>
              <a:lnTo>
                <a:pt x="62189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6761" y="995074"/>
        <a:ext cx="32624" cy="6524"/>
      </dsp:txXfrm>
    </dsp:sp>
    <dsp:sp modelId="{51C07CAA-85C7-4EC8-94B5-5E0F03B91F0F}">
      <dsp:nvSpPr>
        <dsp:cNvPr id="0" name=""/>
        <dsp:cNvSpPr/>
      </dsp:nvSpPr>
      <dsp:spPr>
        <a:xfrm>
          <a:off x="3496979" y="147253"/>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a:ea typeface="+mn-ea"/>
              <a:cs typeface="+mn-cs"/>
            </a:rPr>
            <a:t>The GT Yorkshire Weekend held in North Yorkshire in September 2022</a:t>
          </a:r>
          <a:endParaRPr lang="en-US" sz="2000" kern="1200" dirty="0">
            <a:latin typeface="Calibri" panose="020F0502020204030204"/>
            <a:ea typeface="+mn-ea"/>
            <a:cs typeface="+mn-cs"/>
          </a:endParaRPr>
        </a:p>
      </dsp:txBody>
      <dsp:txXfrm>
        <a:off x="3496979" y="147253"/>
        <a:ext cx="2836945" cy="1702167"/>
      </dsp:txXfrm>
    </dsp:sp>
    <dsp:sp modelId="{D3943FE2-0901-49F7-B43D-687369951803}">
      <dsp:nvSpPr>
        <dsp:cNvPr id="0" name=""/>
        <dsp:cNvSpPr/>
      </dsp:nvSpPr>
      <dsp:spPr>
        <a:xfrm>
          <a:off x="1426009" y="1847620"/>
          <a:ext cx="6978885" cy="621897"/>
        </a:xfrm>
        <a:custGeom>
          <a:avLst/>
          <a:gdLst/>
          <a:ahLst/>
          <a:cxnLst/>
          <a:rect l="0" t="0" r="0" b="0"/>
          <a:pathLst>
            <a:path>
              <a:moveTo>
                <a:pt x="6978885" y="0"/>
              </a:moveTo>
              <a:lnTo>
                <a:pt x="6978885" y="328048"/>
              </a:lnTo>
              <a:lnTo>
                <a:pt x="0" y="328048"/>
              </a:lnTo>
              <a:lnTo>
                <a:pt x="0" y="621897"/>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40218" y="2155306"/>
        <a:ext cx="350466" cy="6524"/>
      </dsp:txXfrm>
    </dsp:sp>
    <dsp:sp modelId="{CF26F9B3-B38E-4E49-9006-A1B6E1A52BA8}">
      <dsp:nvSpPr>
        <dsp:cNvPr id="0" name=""/>
        <dsp:cNvSpPr/>
      </dsp:nvSpPr>
      <dsp:spPr>
        <a:xfrm>
          <a:off x="6986422" y="147253"/>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a:ea typeface="+mn-ea"/>
              <a:cs typeface="+mn-cs"/>
            </a:rPr>
            <a:t>Site visits to 5 historic designed landscapes around </a:t>
          </a:r>
          <a:r>
            <a:rPr lang="en-GB" sz="2000" kern="1200" dirty="0" err="1">
              <a:latin typeface="Calibri" panose="020F0502020204030204"/>
              <a:ea typeface="+mn-ea"/>
              <a:cs typeface="+mn-cs"/>
            </a:rPr>
            <a:t>Richmondshire</a:t>
          </a:r>
          <a:endParaRPr lang="en-US" sz="2000" kern="1200" dirty="0">
            <a:latin typeface="Calibri" panose="020F0502020204030204"/>
            <a:ea typeface="+mn-ea"/>
            <a:cs typeface="+mn-cs"/>
          </a:endParaRPr>
        </a:p>
      </dsp:txBody>
      <dsp:txXfrm>
        <a:off x="6986422" y="147253"/>
        <a:ext cx="2836945" cy="1702167"/>
      </dsp:txXfrm>
    </dsp:sp>
    <dsp:sp modelId="{4E5AF798-FC5E-438F-9ADD-5D3BE56821F1}">
      <dsp:nvSpPr>
        <dsp:cNvPr id="0" name=""/>
        <dsp:cNvSpPr/>
      </dsp:nvSpPr>
      <dsp:spPr>
        <a:xfrm>
          <a:off x="2842681" y="3307281"/>
          <a:ext cx="621897" cy="91440"/>
        </a:xfrm>
        <a:custGeom>
          <a:avLst/>
          <a:gdLst/>
          <a:ahLst/>
          <a:cxnLst/>
          <a:rect l="0" t="0" r="0" b="0"/>
          <a:pathLst>
            <a:path>
              <a:moveTo>
                <a:pt x="0" y="45720"/>
              </a:moveTo>
              <a:lnTo>
                <a:pt x="62189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7318" y="3349738"/>
        <a:ext cx="32624" cy="6524"/>
      </dsp:txXfrm>
    </dsp:sp>
    <dsp:sp modelId="{48DA80BD-3B48-4BBF-BDC0-5A00890630B8}">
      <dsp:nvSpPr>
        <dsp:cNvPr id="0" name=""/>
        <dsp:cNvSpPr/>
      </dsp:nvSpPr>
      <dsp:spPr>
        <a:xfrm>
          <a:off x="7536" y="2501917"/>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a:latin typeface="Calibri" panose="020F0502020204030204"/>
              <a:ea typeface="+mn-ea"/>
              <a:cs typeface="+mn-cs"/>
            </a:rPr>
            <a:t>Delegates handbook with articles on the history of each site</a:t>
          </a:r>
          <a:endParaRPr lang="en-US" sz="2000" kern="1200">
            <a:latin typeface="Calibri" panose="020F0502020204030204"/>
            <a:ea typeface="+mn-ea"/>
            <a:cs typeface="+mn-cs"/>
          </a:endParaRPr>
        </a:p>
      </dsp:txBody>
      <dsp:txXfrm>
        <a:off x="7536" y="2501917"/>
        <a:ext cx="2836945" cy="1702167"/>
      </dsp:txXfrm>
    </dsp:sp>
    <dsp:sp modelId="{60E5F865-6230-4315-BCD9-A2CF459389B2}">
      <dsp:nvSpPr>
        <dsp:cNvPr id="0" name=""/>
        <dsp:cNvSpPr/>
      </dsp:nvSpPr>
      <dsp:spPr>
        <a:xfrm>
          <a:off x="6332124" y="3307281"/>
          <a:ext cx="621897" cy="91440"/>
        </a:xfrm>
        <a:custGeom>
          <a:avLst/>
          <a:gdLst/>
          <a:ahLst/>
          <a:cxnLst/>
          <a:rect l="0" t="0" r="0" b="0"/>
          <a:pathLst>
            <a:path>
              <a:moveTo>
                <a:pt x="0" y="45720"/>
              </a:moveTo>
              <a:lnTo>
                <a:pt x="62189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6761" y="3349738"/>
        <a:ext cx="32624" cy="6524"/>
      </dsp:txXfrm>
    </dsp:sp>
    <dsp:sp modelId="{649ED546-5C9A-4A9F-9E0B-2F97C6A6AB98}">
      <dsp:nvSpPr>
        <dsp:cNvPr id="0" name=""/>
        <dsp:cNvSpPr/>
      </dsp:nvSpPr>
      <dsp:spPr>
        <a:xfrm>
          <a:off x="3496979" y="2501917"/>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a:latin typeface="Calibri" panose="020F0502020204030204"/>
              <a:ea typeface="+mn-ea"/>
              <a:cs typeface="+mn-cs"/>
            </a:rPr>
            <a:t>Took photographs and videos of the sites visited (no idea of collab at this stage)</a:t>
          </a:r>
          <a:endParaRPr lang="en-US" sz="2000" kern="1200">
            <a:latin typeface="Calibri" panose="020F0502020204030204"/>
            <a:ea typeface="+mn-ea"/>
            <a:cs typeface="+mn-cs"/>
          </a:endParaRPr>
        </a:p>
      </dsp:txBody>
      <dsp:txXfrm>
        <a:off x="3496979" y="2501917"/>
        <a:ext cx="2836945" cy="1702167"/>
      </dsp:txXfrm>
    </dsp:sp>
    <dsp:sp modelId="{FF89A829-43E5-47D9-B72D-A04E13846A73}">
      <dsp:nvSpPr>
        <dsp:cNvPr id="0" name=""/>
        <dsp:cNvSpPr/>
      </dsp:nvSpPr>
      <dsp:spPr>
        <a:xfrm>
          <a:off x="6986422" y="2501917"/>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a:ea typeface="+mn-ea"/>
              <a:cs typeface="+mn-cs"/>
            </a:rPr>
            <a:t>Did not post on Instagram straight away due to period of mourning following death of the Queen</a:t>
          </a:r>
          <a:endParaRPr lang="en-US" sz="2000" kern="1200" dirty="0">
            <a:latin typeface="Calibri" panose="020F0502020204030204"/>
            <a:ea typeface="+mn-ea"/>
            <a:cs typeface="+mn-cs"/>
          </a:endParaRPr>
        </a:p>
      </dsp:txBody>
      <dsp:txXfrm>
        <a:off x="6986422" y="2501917"/>
        <a:ext cx="2836945" cy="1702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909C1-BD9D-4DCF-A099-F9A740E7F89B}">
      <dsp:nvSpPr>
        <dsp:cNvPr id="0" name=""/>
        <dsp:cNvSpPr/>
      </dsp:nvSpPr>
      <dsp:spPr>
        <a:xfrm>
          <a:off x="2835145" y="952616"/>
          <a:ext cx="629433" cy="91440"/>
        </a:xfrm>
        <a:custGeom>
          <a:avLst/>
          <a:gdLst/>
          <a:ahLst/>
          <a:cxnLst/>
          <a:rect l="0" t="0" r="0" b="0"/>
          <a:pathLst>
            <a:path>
              <a:moveTo>
                <a:pt x="0" y="47456"/>
              </a:moveTo>
              <a:lnTo>
                <a:pt x="331816" y="47456"/>
              </a:lnTo>
              <a:lnTo>
                <a:pt x="331816" y="45720"/>
              </a:lnTo>
              <a:lnTo>
                <a:pt x="62943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3361" y="995074"/>
        <a:ext cx="33001" cy="6524"/>
      </dsp:txXfrm>
    </dsp:sp>
    <dsp:sp modelId="{DB55F192-2CEC-43FF-B479-1B81F4A9A481}">
      <dsp:nvSpPr>
        <dsp:cNvPr id="0" name=""/>
        <dsp:cNvSpPr/>
      </dsp:nvSpPr>
      <dsp:spPr>
        <a:xfrm>
          <a:off x="0" y="148989"/>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t>Previous collaboration success made me keen to try others (reel with 17.5k views)</a:t>
          </a:r>
          <a:endParaRPr lang="en-US" sz="2000" kern="1200" dirty="0"/>
        </a:p>
      </dsp:txBody>
      <dsp:txXfrm>
        <a:off x="0" y="148989"/>
        <a:ext cx="2836945" cy="1702167"/>
      </dsp:txXfrm>
    </dsp:sp>
    <dsp:sp modelId="{AC2D5FD3-089C-4083-80D8-DDAC271A4880}">
      <dsp:nvSpPr>
        <dsp:cNvPr id="0" name=""/>
        <dsp:cNvSpPr/>
      </dsp:nvSpPr>
      <dsp:spPr>
        <a:xfrm>
          <a:off x="6332124" y="952616"/>
          <a:ext cx="621897" cy="91440"/>
        </a:xfrm>
        <a:custGeom>
          <a:avLst/>
          <a:gdLst/>
          <a:ahLst/>
          <a:cxnLst/>
          <a:rect l="0" t="0" r="0" b="0"/>
          <a:pathLst>
            <a:path>
              <a:moveTo>
                <a:pt x="0" y="45720"/>
              </a:moveTo>
              <a:lnTo>
                <a:pt x="62189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6761" y="995074"/>
        <a:ext cx="32624" cy="6524"/>
      </dsp:txXfrm>
    </dsp:sp>
    <dsp:sp modelId="{51C07CAA-85C7-4EC8-94B5-5E0F03B91F0F}">
      <dsp:nvSpPr>
        <dsp:cNvPr id="0" name=""/>
        <dsp:cNvSpPr/>
      </dsp:nvSpPr>
      <dsp:spPr>
        <a:xfrm>
          <a:off x="3496979" y="147253"/>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t>Online social media session for CGTs with Frankie led to the idea of a YGT/</a:t>
          </a:r>
          <a:r>
            <a:rPr lang="en-GB" sz="2000" kern="1200" dirty="0" err="1"/>
            <a:t>TheGT</a:t>
          </a:r>
          <a:r>
            <a:rPr lang="en-GB" sz="2000" kern="1200" dirty="0"/>
            <a:t> collab </a:t>
          </a:r>
          <a:endParaRPr lang="en-US" sz="2000" kern="1200" dirty="0">
            <a:latin typeface="Calibri" panose="020F0502020204030204"/>
            <a:ea typeface="+mn-ea"/>
            <a:cs typeface="+mn-cs"/>
          </a:endParaRPr>
        </a:p>
      </dsp:txBody>
      <dsp:txXfrm>
        <a:off x="3496979" y="147253"/>
        <a:ext cx="2836945" cy="1702167"/>
      </dsp:txXfrm>
    </dsp:sp>
    <dsp:sp modelId="{D3943FE2-0901-49F7-B43D-687369951803}">
      <dsp:nvSpPr>
        <dsp:cNvPr id="0" name=""/>
        <dsp:cNvSpPr/>
      </dsp:nvSpPr>
      <dsp:spPr>
        <a:xfrm>
          <a:off x="1426009" y="1847620"/>
          <a:ext cx="6978885" cy="621897"/>
        </a:xfrm>
        <a:custGeom>
          <a:avLst/>
          <a:gdLst/>
          <a:ahLst/>
          <a:cxnLst/>
          <a:rect l="0" t="0" r="0" b="0"/>
          <a:pathLst>
            <a:path>
              <a:moveTo>
                <a:pt x="6978885" y="0"/>
              </a:moveTo>
              <a:lnTo>
                <a:pt x="6978885" y="328048"/>
              </a:lnTo>
              <a:lnTo>
                <a:pt x="0" y="328048"/>
              </a:lnTo>
              <a:lnTo>
                <a:pt x="0" y="621897"/>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40218" y="2155306"/>
        <a:ext cx="350466" cy="6524"/>
      </dsp:txXfrm>
    </dsp:sp>
    <dsp:sp modelId="{CF26F9B3-B38E-4E49-9006-A1B6E1A52BA8}">
      <dsp:nvSpPr>
        <dsp:cNvPr id="0" name=""/>
        <dsp:cNvSpPr/>
      </dsp:nvSpPr>
      <dsp:spPr>
        <a:xfrm>
          <a:off x="6986422" y="147253"/>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solidFill>
                <a:prstClr val="white"/>
              </a:solidFill>
              <a:latin typeface="Calibri" panose="020F0502020204030204"/>
              <a:ea typeface="+mn-ea"/>
              <a:cs typeface="+mn-cs"/>
            </a:rPr>
            <a:t>Combined approach: weekly Instagram post with a carousel of up to 10 images, or video reel</a:t>
          </a:r>
          <a:endParaRPr lang="en-US" sz="2000" kern="1200" dirty="0">
            <a:solidFill>
              <a:prstClr val="white"/>
            </a:solidFill>
            <a:latin typeface="Calibri" panose="020F0502020204030204"/>
            <a:ea typeface="+mn-ea"/>
            <a:cs typeface="+mn-cs"/>
          </a:endParaRPr>
        </a:p>
      </dsp:txBody>
      <dsp:txXfrm>
        <a:off x="6986422" y="147253"/>
        <a:ext cx="2836945" cy="1702167"/>
      </dsp:txXfrm>
    </dsp:sp>
    <dsp:sp modelId="{4E5AF798-FC5E-438F-9ADD-5D3BE56821F1}">
      <dsp:nvSpPr>
        <dsp:cNvPr id="0" name=""/>
        <dsp:cNvSpPr/>
      </dsp:nvSpPr>
      <dsp:spPr>
        <a:xfrm>
          <a:off x="2842681" y="3307281"/>
          <a:ext cx="621897" cy="91440"/>
        </a:xfrm>
        <a:custGeom>
          <a:avLst/>
          <a:gdLst/>
          <a:ahLst/>
          <a:cxnLst/>
          <a:rect l="0" t="0" r="0" b="0"/>
          <a:pathLst>
            <a:path>
              <a:moveTo>
                <a:pt x="0" y="45720"/>
              </a:moveTo>
              <a:lnTo>
                <a:pt x="62189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7318" y="3349738"/>
        <a:ext cx="32624" cy="6524"/>
      </dsp:txXfrm>
    </dsp:sp>
    <dsp:sp modelId="{48DA80BD-3B48-4BBF-BDC0-5A00890630B8}">
      <dsp:nvSpPr>
        <dsp:cNvPr id="0" name=""/>
        <dsp:cNvSpPr/>
      </dsp:nvSpPr>
      <dsp:spPr>
        <a:xfrm>
          <a:off x="7536" y="2501917"/>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solidFill>
                <a:prstClr val="white"/>
              </a:solidFill>
              <a:latin typeface="Calibri" panose="020F0502020204030204"/>
              <a:ea typeface="+mn-ea"/>
              <a:cs typeface="+mn-cs"/>
            </a:rPr>
            <a:t>Posted at 5pm on Thursdays for 5 weeks across April-May 2023</a:t>
          </a:r>
          <a:endParaRPr lang="en-US" sz="2000" kern="1200" dirty="0">
            <a:solidFill>
              <a:prstClr val="white"/>
            </a:solidFill>
            <a:latin typeface="Calibri" panose="020F0502020204030204"/>
            <a:ea typeface="+mn-ea"/>
            <a:cs typeface="+mn-cs"/>
          </a:endParaRPr>
        </a:p>
      </dsp:txBody>
      <dsp:txXfrm>
        <a:off x="7536" y="2501917"/>
        <a:ext cx="2836945" cy="1702167"/>
      </dsp:txXfrm>
    </dsp:sp>
    <dsp:sp modelId="{60E5F865-6230-4315-BCD9-A2CF459389B2}">
      <dsp:nvSpPr>
        <dsp:cNvPr id="0" name=""/>
        <dsp:cNvSpPr/>
      </dsp:nvSpPr>
      <dsp:spPr>
        <a:xfrm>
          <a:off x="6332124" y="3307281"/>
          <a:ext cx="621897" cy="91440"/>
        </a:xfrm>
        <a:custGeom>
          <a:avLst/>
          <a:gdLst/>
          <a:ahLst/>
          <a:cxnLst/>
          <a:rect l="0" t="0" r="0" b="0"/>
          <a:pathLst>
            <a:path>
              <a:moveTo>
                <a:pt x="0" y="45720"/>
              </a:moveTo>
              <a:lnTo>
                <a:pt x="62189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6761" y="3349738"/>
        <a:ext cx="32624" cy="6524"/>
      </dsp:txXfrm>
    </dsp:sp>
    <dsp:sp modelId="{649ED546-5C9A-4A9F-9E0B-2F97C6A6AB98}">
      <dsp:nvSpPr>
        <dsp:cNvPr id="0" name=""/>
        <dsp:cNvSpPr/>
      </dsp:nvSpPr>
      <dsp:spPr>
        <a:xfrm>
          <a:off x="3496979" y="2501917"/>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solidFill>
                <a:prstClr val="white"/>
              </a:solidFill>
              <a:latin typeface="Calibri" panose="020F0502020204030204"/>
              <a:ea typeface="+mn-ea"/>
              <a:cs typeface="+mn-cs"/>
            </a:rPr>
            <a:t>Published a related blog each week on YGT website (using delegates handbook article)</a:t>
          </a:r>
          <a:endParaRPr lang="en-US" sz="2000" kern="1200" dirty="0">
            <a:latin typeface="Calibri" panose="020F0502020204030204"/>
            <a:ea typeface="+mn-ea"/>
            <a:cs typeface="+mn-cs"/>
          </a:endParaRPr>
        </a:p>
      </dsp:txBody>
      <dsp:txXfrm>
        <a:off x="3496979" y="2501917"/>
        <a:ext cx="2836945" cy="1702167"/>
      </dsp:txXfrm>
    </dsp:sp>
    <dsp:sp modelId="{FF89A829-43E5-47D9-B72D-A04E13846A73}">
      <dsp:nvSpPr>
        <dsp:cNvPr id="0" name=""/>
        <dsp:cNvSpPr/>
      </dsp:nvSpPr>
      <dsp:spPr>
        <a:xfrm>
          <a:off x="6986422" y="2501917"/>
          <a:ext cx="2836945" cy="170216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013" tIns="145918" rIns="139013" bIns="145918"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a:ea typeface="+mn-ea"/>
              <a:cs typeface="+mn-cs"/>
            </a:rPr>
            <a:t>Posted Instagram stories with links to the blogs</a:t>
          </a:r>
          <a:endParaRPr lang="en-US" sz="2000" kern="1200" dirty="0">
            <a:latin typeface="Calibri" panose="020F0502020204030204"/>
            <a:ea typeface="+mn-ea"/>
            <a:cs typeface="+mn-cs"/>
          </a:endParaRPr>
        </a:p>
      </dsp:txBody>
      <dsp:txXfrm>
        <a:off x="6986422" y="2501917"/>
        <a:ext cx="2836945" cy="170216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34236-4290-4C61-B1AE-C46DAA8ABDB1}"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3A66B-84D4-4A6E-B4AA-E2ED51CEB88D}" type="slidenum">
              <a:rPr lang="en-GB" smtClean="0"/>
              <a:t>‹#›</a:t>
            </a:fld>
            <a:endParaRPr lang="en-GB"/>
          </a:p>
        </p:txBody>
      </p:sp>
    </p:spTree>
    <p:extLst>
      <p:ext uri="{BB962C8B-B14F-4D97-AF65-F5344CB8AC3E}">
        <p14:creationId xmlns:p14="http://schemas.microsoft.com/office/powerpoint/2010/main" val="503044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is about A Tour of Yorkshire’s Hidden Gardens, which was a YGT Instagram collaboration with The GT in April and May 2023.</a:t>
            </a:r>
          </a:p>
        </p:txBody>
      </p:sp>
      <p:sp>
        <p:nvSpPr>
          <p:cNvPr id="4" name="Slide Number Placeholder 3"/>
          <p:cNvSpPr>
            <a:spLocks noGrp="1"/>
          </p:cNvSpPr>
          <p:nvPr>
            <p:ph type="sldNum" sz="quarter" idx="5"/>
          </p:nvPr>
        </p:nvSpPr>
        <p:spPr/>
        <p:txBody>
          <a:bodyPr/>
          <a:lstStyle/>
          <a:p>
            <a:fld id="{A783A66B-84D4-4A6E-B4AA-E2ED51CEB88D}" type="slidenum">
              <a:rPr lang="en-GB" smtClean="0"/>
              <a:t>1</a:t>
            </a:fld>
            <a:endParaRPr lang="en-GB"/>
          </a:p>
        </p:txBody>
      </p:sp>
    </p:spTree>
    <p:extLst>
      <p:ext uri="{BB962C8B-B14F-4D97-AF65-F5344CB8AC3E}">
        <p14:creationId xmlns:p14="http://schemas.microsoft.com/office/powerpoint/2010/main" val="73954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tagged them into the caption of our post on the CB estate</a:t>
            </a:r>
          </a:p>
        </p:txBody>
      </p:sp>
      <p:sp>
        <p:nvSpPr>
          <p:cNvPr id="4" name="Slide Number Placeholder 3"/>
          <p:cNvSpPr>
            <a:spLocks noGrp="1"/>
          </p:cNvSpPr>
          <p:nvPr>
            <p:ph type="sldNum" sz="quarter" idx="5"/>
          </p:nvPr>
        </p:nvSpPr>
        <p:spPr/>
        <p:txBody>
          <a:bodyPr/>
          <a:lstStyle/>
          <a:p>
            <a:fld id="{A783A66B-84D4-4A6E-B4AA-E2ED51CEB88D}" type="slidenum">
              <a:rPr lang="en-GB" smtClean="0"/>
              <a:t>10</a:t>
            </a:fld>
            <a:endParaRPr lang="en-GB"/>
          </a:p>
        </p:txBody>
      </p:sp>
    </p:spTree>
    <p:extLst>
      <p:ext uri="{BB962C8B-B14F-4D97-AF65-F5344CB8AC3E}">
        <p14:creationId xmlns:p14="http://schemas.microsoft.com/office/powerpoint/2010/main" val="240898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we timed the post to coincide with the CB annual spring tulip festival, so we could publicise their event.</a:t>
            </a:r>
          </a:p>
          <a:p>
            <a:r>
              <a:rPr lang="en-GB" dirty="0"/>
              <a:t>They kindly provided us with some beautiful images of their tulips for us to use.</a:t>
            </a:r>
          </a:p>
          <a:p>
            <a:endParaRPr lang="en-GB" dirty="0"/>
          </a:p>
          <a:p>
            <a:r>
              <a:rPr lang="en-GB" dirty="0"/>
              <a:t>We also promoted the event through our stories, we tagged them in so they could reshare our posts on their Instagram – increasing the audience yet further</a:t>
            </a:r>
          </a:p>
          <a:p>
            <a:r>
              <a:rPr lang="en-GB" dirty="0"/>
              <a:t>We also included a link to their website so people could find out when they could visit, as well as promoting our blog</a:t>
            </a:r>
          </a:p>
        </p:txBody>
      </p:sp>
      <p:sp>
        <p:nvSpPr>
          <p:cNvPr id="4" name="Slide Number Placeholder 3"/>
          <p:cNvSpPr>
            <a:spLocks noGrp="1"/>
          </p:cNvSpPr>
          <p:nvPr>
            <p:ph type="sldNum" sz="quarter" idx="5"/>
          </p:nvPr>
        </p:nvSpPr>
        <p:spPr/>
        <p:txBody>
          <a:bodyPr/>
          <a:lstStyle/>
          <a:p>
            <a:fld id="{A783A66B-84D4-4A6E-B4AA-E2ED51CEB88D}" type="slidenum">
              <a:rPr lang="en-GB" smtClean="0"/>
              <a:t>11</a:t>
            </a:fld>
            <a:endParaRPr lang="en-GB"/>
          </a:p>
        </p:txBody>
      </p:sp>
    </p:spTree>
    <p:extLst>
      <p:ext uri="{BB962C8B-B14F-4D97-AF65-F5344CB8AC3E}">
        <p14:creationId xmlns:p14="http://schemas.microsoft.com/office/powerpoint/2010/main" val="439162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t>
            </a:r>
            <a:r>
              <a:rPr lang="en-GB" dirty="0" err="1"/>
              <a:t>wh</a:t>
            </a:r>
            <a:endParaRPr lang="en-GB" dirty="0"/>
          </a:p>
          <a:p>
            <a:endParaRPr lang="en-GB" dirty="0"/>
          </a:p>
          <a:p>
            <a:r>
              <a:rPr lang="en-GB" dirty="0"/>
              <a:t>We can see from the statistics that we can get from Insta that we reached 3721at benefits to the YGT &amp; the GT?</a:t>
            </a:r>
          </a:p>
        </p:txBody>
      </p:sp>
      <p:sp>
        <p:nvSpPr>
          <p:cNvPr id="4" name="Slide Number Placeholder 3"/>
          <p:cNvSpPr>
            <a:spLocks noGrp="1"/>
          </p:cNvSpPr>
          <p:nvPr>
            <p:ph type="sldNum" sz="quarter" idx="5"/>
          </p:nvPr>
        </p:nvSpPr>
        <p:spPr/>
        <p:txBody>
          <a:bodyPr/>
          <a:lstStyle/>
          <a:p>
            <a:fld id="{A783A66B-84D4-4A6E-B4AA-E2ED51CEB88D}" type="slidenum">
              <a:rPr lang="en-GB" smtClean="0"/>
              <a:t>12</a:t>
            </a:fld>
            <a:endParaRPr lang="en-GB"/>
          </a:p>
        </p:txBody>
      </p:sp>
    </p:spTree>
    <p:extLst>
      <p:ext uri="{BB962C8B-B14F-4D97-AF65-F5344CB8AC3E}">
        <p14:creationId xmlns:p14="http://schemas.microsoft.com/office/powerpoint/2010/main" val="156040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83A66B-84D4-4A6E-B4AA-E2ED51CEB88D}" type="slidenum">
              <a:rPr lang="en-GB" smtClean="0"/>
              <a:t>13</a:t>
            </a:fld>
            <a:endParaRPr lang="en-GB"/>
          </a:p>
        </p:txBody>
      </p:sp>
    </p:spTree>
    <p:extLst>
      <p:ext uri="{BB962C8B-B14F-4D97-AF65-F5344CB8AC3E}">
        <p14:creationId xmlns:p14="http://schemas.microsoft.com/office/powerpoint/2010/main" val="119257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May 22, I set up a new Instagram site for YGT &amp; was keen to post a variety of content.</a:t>
            </a:r>
          </a:p>
          <a:p>
            <a:r>
              <a:rPr lang="en-GB" dirty="0"/>
              <a:t>The Gardens Trust Yorks Weekend event that I attended in Sept 22 seemed the ideal opportunity.</a:t>
            </a:r>
          </a:p>
          <a:p>
            <a:r>
              <a:rPr lang="en-GB" dirty="0"/>
              <a:t>We visited 5 historic designed landscapes around </a:t>
            </a:r>
            <a:r>
              <a:rPr lang="en-GB" dirty="0" err="1"/>
              <a:t>Richmondshire</a:t>
            </a:r>
            <a:endParaRPr lang="en-GB" dirty="0"/>
          </a:p>
          <a:p>
            <a:r>
              <a:rPr lang="en-GB" dirty="0"/>
              <a:t>And delegates received a handbook with articles on the history of each site written by members of YGT who had arranged the visits</a:t>
            </a:r>
          </a:p>
          <a:p>
            <a:r>
              <a:rPr lang="en-GB" dirty="0"/>
              <a:t>I took photos &amp; videos of the sites we visited, even </a:t>
            </a:r>
            <a:r>
              <a:rPr lang="en-GB" dirty="0" err="1"/>
              <a:t>tho</a:t>
            </a:r>
            <a:r>
              <a:rPr lang="en-GB" dirty="0"/>
              <a:t>’ no idea of the collab at that stage</a:t>
            </a:r>
          </a:p>
          <a:p>
            <a:r>
              <a:rPr lang="en-GB" dirty="0"/>
              <a:t>But I didn’t post anything on Insta straight away, due to period of mourning for Queen shortly after the event</a:t>
            </a:r>
          </a:p>
        </p:txBody>
      </p:sp>
      <p:sp>
        <p:nvSpPr>
          <p:cNvPr id="4" name="Slide Number Placeholder 3"/>
          <p:cNvSpPr>
            <a:spLocks noGrp="1"/>
          </p:cNvSpPr>
          <p:nvPr>
            <p:ph type="sldNum" sz="quarter" idx="5"/>
          </p:nvPr>
        </p:nvSpPr>
        <p:spPr/>
        <p:txBody>
          <a:bodyPr/>
          <a:lstStyle/>
          <a:p>
            <a:fld id="{A783A66B-84D4-4A6E-B4AA-E2ED51CEB88D}" type="slidenum">
              <a:rPr lang="en-GB" smtClean="0"/>
              <a:t>2</a:t>
            </a:fld>
            <a:endParaRPr lang="en-GB"/>
          </a:p>
        </p:txBody>
      </p:sp>
    </p:spTree>
    <p:extLst>
      <p:ext uri="{BB962C8B-B14F-4D97-AF65-F5344CB8AC3E}">
        <p14:creationId xmlns:p14="http://schemas.microsoft.com/office/powerpoint/2010/main" val="1765976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had previous collab success after posting a reel I’d made of a modern garden designed by a local garden designer who has several thousand followers. I approached him at the event to ask if he’d like to collaborate &amp; as a result that reel has had 17.5k views – way beyond any reach we’ve achieved before or since!</a:t>
            </a:r>
          </a:p>
          <a:p>
            <a:endParaRPr lang="en-GB" dirty="0"/>
          </a:p>
          <a:p>
            <a:r>
              <a:rPr lang="en-GB" dirty="0"/>
              <a:t>So, I was keen to try more collabs, &amp; after attending an online soc med session…</a:t>
            </a:r>
          </a:p>
        </p:txBody>
      </p:sp>
      <p:sp>
        <p:nvSpPr>
          <p:cNvPr id="4" name="Slide Number Placeholder 3"/>
          <p:cNvSpPr>
            <a:spLocks noGrp="1"/>
          </p:cNvSpPr>
          <p:nvPr>
            <p:ph type="sldNum" sz="quarter" idx="5"/>
          </p:nvPr>
        </p:nvSpPr>
        <p:spPr/>
        <p:txBody>
          <a:bodyPr/>
          <a:lstStyle/>
          <a:p>
            <a:fld id="{A783A66B-84D4-4A6E-B4AA-E2ED51CEB88D}" type="slidenum">
              <a:rPr lang="en-GB" smtClean="0"/>
              <a:t>3</a:t>
            </a:fld>
            <a:endParaRPr lang="en-GB"/>
          </a:p>
        </p:txBody>
      </p:sp>
    </p:spTree>
    <p:extLst>
      <p:ext uri="{BB962C8B-B14F-4D97-AF65-F5344CB8AC3E}">
        <p14:creationId xmlns:p14="http://schemas.microsoft.com/office/powerpoint/2010/main" val="142993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screen shots of the Inst profile pages – on left that’s ours from Yorks GT on right The GT </a:t>
            </a:r>
          </a:p>
          <a:p>
            <a:r>
              <a:rPr lang="en-GB" dirty="0"/>
              <a:t>Frankie had very kindly created these header images for us for each of the 5 sites, each one with the distinctive branding of Yorks Hidden </a:t>
            </a:r>
            <a:r>
              <a:rPr lang="en-GB" dirty="0" err="1"/>
              <a:t>Gdns</a:t>
            </a:r>
            <a:endParaRPr lang="en-GB" dirty="0"/>
          </a:p>
          <a:p>
            <a:r>
              <a:rPr lang="en-GB" dirty="0"/>
              <a:t>The collaboration involved Yorks GT posting on Insta and inviting The GT to collaborate. AT the GT end, they receive the invitation &amp; click accept, so then exactly the same post appears simultaneously on each account profile, so that it reaches both audiences – so you hope to get double the reach than if you post alone</a:t>
            </a:r>
          </a:p>
        </p:txBody>
      </p:sp>
      <p:sp>
        <p:nvSpPr>
          <p:cNvPr id="4" name="Slide Number Placeholder 3"/>
          <p:cNvSpPr>
            <a:spLocks noGrp="1"/>
          </p:cNvSpPr>
          <p:nvPr>
            <p:ph type="sldNum" sz="quarter" idx="5"/>
          </p:nvPr>
        </p:nvSpPr>
        <p:spPr/>
        <p:txBody>
          <a:bodyPr/>
          <a:lstStyle/>
          <a:p>
            <a:fld id="{A783A66B-84D4-4A6E-B4AA-E2ED51CEB88D}" type="slidenum">
              <a:rPr lang="en-GB" smtClean="0"/>
              <a:t>4</a:t>
            </a:fld>
            <a:endParaRPr lang="en-GB"/>
          </a:p>
        </p:txBody>
      </p:sp>
    </p:spTree>
    <p:extLst>
      <p:ext uri="{BB962C8B-B14F-4D97-AF65-F5344CB8AC3E}">
        <p14:creationId xmlns:p14="http://schemas.microsoft.com/office/powerpoint/2010/main" val="209226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 </a:t>
            </a:r>
            <a:r>
              <a:rPr lang="en-GB" dirty="0" err="1"/>
              <a:t>osted</a:t>
            </a:r>
            <a:r>
              <a:rPr lang="en-GB" dirty="0"/>
              <a:t> the videos as reel, that works in exactly the same way &amp; you can see the same Tour of Yorks Hidden </a:t>
            </a:r>
            <a:r>
              <a:rPr lang="en-GB" dirty="0" err="1"/>
              <a:t>Gdns</a:t>
            </a:r>
            <a:r>
              <a:rPr lang="en-GB" dirty="0"/>
              <a:t> branding.</a:t>
            </a:r>
          </a:p>
          <a:p>
            <a:r>
              <a:rPr lang="en-GB" dirty="0"/>
              <a:t>On the right there, you can see the post caption – a bit of text with information about the event, the collab &amp; some site history </a:t>
            </a:r>
          </a:p>
          <a:p>
            <a:r>
              <a:rPr lang="en-GB" dirty="0"/>
              <a:t>In this instance, on the right, this video was of the recreated medieval gardens at Bolton Castle in Wensleydale, so we tagged them in and mentioned their website</a:t>
            </a:r>
          </a:p>
          <a:p>
            <a:endParaRPr lang="en-GB" dirty="0"/>
          </a:p>
          <a:p>
            <a:r>
              <a:rPr lang="en-GB" dirty="0"/>
              <a:t>However, most of the sites are privately owned, so before posting, we ensured we had liaised with each site owner, so they knew what we were doing &amp; we had their consent to use the images</a:t>
            </a:r>
          </a:p>
          <a:p>
            <a:r>
              <a:rPr lang="en-GB" dirty="0"/>
              <a:t>. </a:t>
            </a:r>
          </a:p>
        </p:txBody>
      </p:sp>
      <p:sp>
        <p:nvSpPr>
          <p:cNvPr id="4" name="Slide Number Placeholder 3"/>
          <p:cNvSpPr>
            <a:spLocks noGrp="1"/>
          </p:cNvSpPr>
          <p:nvPr>
            <p:ph type="sldNum" sz="quarter" idx="5"/>
          </p:nvPr>
        </p:nvSpPr>
        <p:spPr/>
        <p:txBody>
          <a:bodyPr/>
          <a:lstStyle/>
          <a:p>
            <a:fld id="{A783A66B-84D4-4A6E-B4AA-E2ED51CEB88D}" type="slidenum">
              <a:rPr lang="en-GB" smtClean="0"/>
              <a:t>5</a:t>
            </a:fld>
            <a:endParaRPr lang="en-GB"/>
          </a:p>
        </p:txBody>
      </p:sp>
    </p:spTree>
    <p:extLst>
      <p:ext uri="{BB962C8B-B14F-4D97-AF65-F5344CB8AC3E}">
        <p14:creationId xmlns:p14="http://schemas.microsoft.com/office/powerpoint/2010/main" val="211388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&amp; in some of the carousel posts, we interleaved images of historic maps or engravings, so we made sure we had consent from the relevant people to post those.</a:t>
            </a:r>
          </a:p>
          <a:p>
            <a:endParaRPr lang="en-GB" dirty="0"/>
          </a:p>
          <a:p>
            <a:r>
              <a:rPr lang="en-GB" dirty="0"/>
              <a:t>Here, for example, is an engraving of Aske Hall, near Richmond</a:t>
            </a:r>
          </a:p>
        </p:txBody>
      </p:sp>
      <p:sp>
        <p:nvSpPr>
          <p:cNvPr id="4" name="Slide Number Placeholder 3"/>
          <p:cNvSpPr>
            <a:spLocks noGrp="1"/>
          </p:cNvSpPr>
          <p:nvPr>
            <p:ph type="sldNum" sz="quarter" idx="5"/>
          </p:nvPr>
        </p:nvSpPr>
        <p:spPr/>
        <p:txBody>
          <a:bodyPr/>
          <a:lstStyle/>
          <a:p>
            <a:fld id="{A783A66B-84D4-4A6E-B4AA-E2ED51CEB88D}" type="slidenum">
              <a:rPr lang="en-GB" smtClean="0"/>
              <a:t>6</a:t>
            </a:fld>
            <a:endParaRPr lang="en-GB"/>
          </a:p>
        </p:txBody>
      </p:sp>
    </p:spTree>
    <p:extLst>
      <p:ext uri="{BB962C8B-B14F-4D97-AF65-F5344CB8AC3E}">
        <p14:creationId xmlns:p14="http://schemas.microsoft.com/office/powerpoint/2010/main" val="66177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posted Instagram stories, which last for 24 hours.</a:t>
            </a:r>
          </a:p>
          <a:p>
            <a:r>
              <a:rPr lang="en-GB" dirty="0"/>
              <a:t>In these you can place clickable links.</a:t>
            </a:r>
          </a:p>
          <a:p>
            <a:r>
              <a:rPr lang="en-GB" dirty="0"/>
              <a:t>Here you can see a couple of stories I did about the viewing tower at Bolton Hall, on the right there is the link to BH </a:t>
            </a:r>
            <a:r>
              <a:rPr lang="en-GB" dirty="0" err="1"/>
              <a:t>desig</a:t>
            </a:r>
            <a:r>
              <a:rPr lang="en-GB" dirty="0"/>
              <a:t> landscape which takes the viewer directly to the related blog on the YGT website.</a:t>
            </a:r>
          </a:p>
          <a:p>
            <a:r>
              <a:rPr lang="en-GB" dirty="0"/>
              <a:t>Can also pin the location so people can see where the site is on a map, and tagged in The GT so they can share the story by reposting on their account too.</a:t>
            </a:r>
          </a:p>
        </p:txBody>
      </p:sp>
      <p:sp>
        <p:nvSpPr>
          <p:cNvPr id="4" name="Slide Number Placeholder 3"/>
          <p:cNvSpPr>
            <a:spLocks noGrp="1"/>
          </p:cNvSpPr>
          <p:nvPr>
            <p:ph type="sldNum" sz="quarter" idx="5"/>
          </p:nvPr>
        </p:nvSpPr>
        <p:spPr/>
        <p:txBody>
          <a:bodyPr/>
          <a:lstStyle/>
          <a:p>
            <a:fld id="{A783A66B-84D4-4A6E-B4AA-E2ED51CEB88D}" type="slidenum">
              <a:rPr lang="en-GB" smtClean="0"/>
              <a:t>7</a:t>
            </a:fld>
            <a:endParaRPr lang="en-GB"/>
          </a:p>
        </p:txBody>
      </p:sp>
    </p:spTree>
    <p:extLst>
      <p:ext uri="{BB962C8B-B14F-4D97-AF65-F5344CB8AC3E}">
        <p14:creationId xmlns:p14="http://schemas.microsoft.com/office/powerpoint/2010/main" val="208931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mentioned the related blogs on the YGT website – these complemented each Inst post &amp; were released at the same time.</a:t>
            </a:r>
          </a:p>
          <a:p>
            <a:endParaRPr lang="en-GB" dirty="0"/>
          </a:p>
          <a:p>
            <a:r>
              <a:rPr lang="en-GB" dirty="0"/>
              <a:t>They contain the detailed historical information about each designed landscape that appeared in the delegate handbook given to everyone who attended the Yorkshire Weekend event in Sept 22. </a:t>
            </a:r>
          </a:p>
          <a:p>
            <a:endParaRPr lang="en-GB" dirty="0"/>
          </a:p>
          <a:p>
            <a:r>
              <a:rPr lang="en-GB" dirty="0"/>
              <a:t>So we were reposting info that was already available – so it could reach a much wider audience than just the 50 or so people who attended the Yorkshire Weekend event.</a:t>
            </a:r>
          </a:p>
        </p:txBody>
      </p:sp>
      <p:sp>
        <p:nvSpPr>
          <p:cNvPr id="4" name="Slide Number Placeholder 3"/>
          <p:cNvSpPr>
            <a:spLocks noGrp="1"/>
          </p:cNvSpPr>
          <p:nvPr>
            <p:ph type="sldNum" sz="quarter" idx="5"/>
          </p:nvPr>
        </p:nvSpPr>
        <p:spPr/>
        <p:txBody>
          <a:bodyPr/>
          <a:lstStyle/>
          <a:p>
            <a:fld id="{A783A66B-84D4-4A6E-B4AA-E2ED51CEB88D}" type="slidenum">
              <a:rPr lang="en-GB" smtClean="0"/>
              <a:t>8</a:t>
            </a:fld>
            <a:endParaRPr lang="en-GB"/>
          </a:p>
        </p:txBody>
      </p:sp>
    </p:spTree>
    <p:extLst>
      <p:ext uri="{BB962C8B-B14F-4D97-AF65-F5344CB8AC3E}">
        <p14:creationId xmlns:p14="http://schemas.microsoft.com/office/powerpoint/2010/main" val="243494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shows you a screenshot of one of the blogs – Constable Burton Hall &amp; its gardens. One of few sites that had their own social media presence, their own Insta site, so we could tag them in and they were aware of what we were doing, and when.</a:t>
            </a:r>
          </a:p>
        </p:txBody>
      </p:sp>
      <p:sp>
        <p:nvSpPr>
          <p:cNvPr id="4" name="Slide Number Placeholder 3"/>
          <p:cNvSpPr>
            <a:spLocks noGrp="1"/>
          </p:cNvSpPr>
          <p:nvPr>
            <p:ph type="sldNum" sz="quarter" idx="5"/>
          </p:nvPr>
        </p:nvSpPr>
        <p:spPr/>
        <p:txBody>
          <a:bodyPr/>
          <a:lstStyle/>
          <a:p>
            <a:fld id="{A783A66B-84D4-4A6E-B4AA-E2ED51CEB88D}" type="slidenum">
              <a:rPr lang="en-GB" smtClean="0"/>
              <a:t>9</a:t>
            </a:fld>
            <a:endParaRPr lang="en-GB"/>
          </a:p>
        </p:txBody>
      </p:sp>
    </p:spTree>
    <p:extLst>
      <p:ext uri="{BB962C8B-B14F-4D97-AF65-F5344CB8AC3E}">
        <p14:creationId xmlns:p14="http://schemas.microsoft.com/office/powerpoint/2010/main" val="1707359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93F8-8FAA-A178-628C-58DE212AB5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F1E1C1-A7C0-24D3-4C07-AC5A592061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1645C9-4408-C0C0-CC82-EBCEF92DDA12}"/>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5" name="Footer Placeholder 4">
            <a:extLst>
              <a:ext uri="{FF2B5EF4-FFF2-40B4-BE49-F238E27FC236}">
                <a16:creationId xmlns:a16="http://schemas.microsoft.com/office/drawing/2014/main" id="{70B444AC-4B19-77A9-DE8D-6CAF559A3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D4A79E-545A-49C9-EB60-DE29700C22C3}"/>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377477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333D0-76E2-2285-B62C-FA7BF97665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5D163D-308D-977A-C979-78EED0E12F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997D8A-221C-CB1D-EC1C-B02AE97D4E5E}"/>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5" name="Footer Placeholder 4">
            <a:extLst>
              <a:ext uri="{FF2B5EF4-FFF2-40B4-BE49-F238E27FC236}">
                <a16:creationId xmlns:a16="http://schemas.microsoft.com/office/drawing/2014/main" id="{71B76C8A-6DA1-0148-816B-4724C84A11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5C0C90-BE99-6A22-9CA8-D5EC42F19C7D}"/>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20612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D819AD-D694-5E3C-BCE0-257DDF7705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0420D8-B1A0-CFE3-1316-0167314A90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02323-9E49-11DC-CC06-DCCED08D715E}"/>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5" name="Footer Placeholder 4">
            <a:extLst>
              <a:ext uri="{FF2B5EF4-FFF2-40B4-BE49-F238E27FC236}">
                <a16:creationId xmlns:a16="http://schemas.microsoft.com/office/drawing/2014/main" id="{C68242BD-3083-B6B7-426E-94ABF191EF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47AD9A-475B-EB09-5FD2-858B42C19327}"/>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318955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94A5A-7867-A303-4CA6-4B8858725D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A1D690-1B4B-DEDC-719A-6C3C6D40C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C9D0F3-6EE1-4F03-A603-C6AA5942A9BE}"/>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5" name="Footer Placeholder 4">
            <a:extLst>
              <a:ext uri="{FF2B5EF4-FFF2-40B4-BE49-F238E27FC236}">
                <a16:creationId xmlns:a16="http://schemas.microsoft.com/office/drawing/2014/main" id="{5D750605-52DE-03DE-2730-A0511C6CB4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9F5E59-9C1C-20CC-A690-D40A3AA701D9}"/>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207762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A619-9E8A-68DE-994E-ED89BF42CB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78342E-20F6-BC72-BC8A-ED73C035D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C2B49-1C8D-0A9F-C5E5-A3F0AE92C154}"/>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5" name="Footer Placeholder 4">
            <a:extLst>
              <a:ext uri="{FF2B5EF4-FFF2-40B4-BE49-F238E27FC236}">
                <a16:creationId xmlns:a16="http://schemas.microsoft.com/office/drawing/2014/main" id="{70253D28-F69C-C8B8-368E-7CE1ABE94C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C95F8-270C-322E-7A0D-56A3D8E1B126}"/>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206323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4140-6F09-EC33-C760-127817FB37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4F0EC0-5B68-DAC2-A2DF-C942F5B478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3AB71B-8758-04A4-02B9-9999B9577D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046C11-BC6A-FC65-5D58-AC86799BB588}"/>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6" name="Footer Placeholder 5">
            <a:extLst>
              <a:ext uri="{FF2B5EF4-FFF2-40B4-BE49-F238E27FC236}">
                <a16:creationId xmlns:a16="http://schemas.microsoft.com/office/drawing/2014/main" id="{503F693F-CE45-291F-F7D3-D3F1FD6527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D3AFE6-41B8-E119-0EC0-3E80C1CB32D9}"/>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6541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C966-90B3-5F9D-C8DA-B05FB2BC22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472296-CBB8-D66A-38B0-D3DCD4A38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D6340-1542-3EBF-EE90-FFEB041FA3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9ABFCB-8262-52CF-32DE-81B2C9D60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4FB08-D298-6B5B-DDFE-CB75ACBB1E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64887C-CF7D-C1E6-EFF8-0011C918BD1F}"/>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8" name="Footer Placeholder 7">
            <a:extLst>
              <a:ext uri="{FF2B5EF4-FFF2-40B4-BE49-F238E27FC236}">
                <a16:creationId xmlns:a16="http://schemas.microsoft.com/office/drawing/2014/main" id="{D38E39D9-0DF7-8627-7F21-2E4728457C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FD5D25-76B5-17F2-8329-594F1E84CA89}"/>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293073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7684-F28E-74DC-9102-FCAB12F5F0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BB7DE5-82A5-7ED4-A1E6-A6B3F6B5F317}"/>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4" name="Footer Placeholder 3">
            <a:extLst>
              <a:ext uri="{FF2B5EF4-FFF2-40B4-BE49-F238E27FC236}">
                <a16:creationId xmlns:a16="http://schemas.microsoft.com/office/drawing/2014/main" id="{786158E0-16DD-9CBF-5488-8F15D3D35BE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DE6351-D901-E4A3-5431-F45F5DC56AFC}"/>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720019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30646A-42F0-ACD6-BAEF-FB270C17EF9B}"/>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3" name="Footer Placeholder 2">
            <a:extLst>
              <a:ext uri="{FF2B5EF4-FFF2-40B4-BE49-F238E27FC236}">
                <a16:creationId xmlns:a16="http://schemas.microsoft.com/office/drawing/2014/main" id="{C6FC81B2-859D-728C-E21A-2A7A567579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C2C3EB-8F0A-FDCE-AADD-42A65E74AAB1}"/>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67037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225A-C3CF-403C-BE32-619B9D105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79824D-F837-D576-6106-375EE4C0D5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83CA752-57EA-4BEE-8018-44F64D09D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DE0A3-EB45-93E7-D01A-85DAC4C5778D}"/>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6" name="Footer Placeholder 5">
            <a:extLst>
              <a:ext uri="{FF2B5EF4-FFF2-40B4-BE49-F238E27FC236}">
                <a16:creationId xmlns:a16="http://schemas.microsoft.com/office/drawing/2014/main" id="{C7C01303-35A5-4A35-924D-556F4B8DB8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869E73-F69E-6599-497D-EBAF2365D918}"/>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89231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3826-E645-C00E-F594-819F41049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597552-3E40-448B-E896-2135D0A8D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407DFF-5796-4D93-1CF2-657B2E19C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A0EA7D-2CFB-43DD-0340-34B7A6813424}"/>
              </a:ext>
            </a:extLst>
          </p:cNvPr>
          <p:cNvSpPr>
            <a:spLocks noGrp="1"/>
          </p:cNvSpPr>
          <p:nvPr>
            <p:ph type="dt" sz="half" idx="10"/>
          </p:nvPr>
        </p:nvSpPr>
        <p:spPr/>
        <p:txBody>
          <a:bodyPr/>
          <a:lstStyle/>
          <a:p>
            <a:fld id="{D9F4DE3C-0BAD-424B-BCD9-E4858644EE5F}" type="datetimeFigureOut">
              <a:rPr lang="en-GB" smtClean="0"/>
              <a:t>31/01/2024</a:t>
            </a:fld>
            <a:endParaRPr lang="en-GB"/>
          </a:p>
        </p:txBody>
      </p:sp>
      <p:sp>
        <p:nvSpPr>
          <p:cNvPr id="6" name="Footer Placeholder 5">
            <a:extLst>
              <a:ext uri="{FF2B5EF4-FFF2-40B4-BE49-F238E27FC236}">
                <a16:creationId xmlns:a16="http://schemas.microsoft.com/office/drawing/2014/main" id="{9F224D78-DB93-56B4-66C3-9F46FE70C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49BB12-A461-164B-1FCB-F07B062278D9}"/>
              </a:ext>
            </a:extLst>
          </p:cNvPr>
          <p:cNvSpPr>
            <a:spLocks noGrp="1"/>
          </p:cNvSpPr>
          <p:nvPr>
            <p:ph type="sldNum" sz="quarter" idx="12"/>
          </p:nvPr>
        </p:nvSpPr>
        <p:spPr/>
        <p:txBody>
          <a:bodyPr/>
          <a:lstStyle/>
          <a:p>
            <a:fld id="{395196D2-881F-43A6-ADEC-BC0BA7526313}" type="slidenum">
              <a:rPr lang="en-GB" smtClean="0"/>
              <a:t>‹#›</a:t>
            </a:fld>
            <a:endParaRPr lang="en-GB"/>
          </a:p>
        </p:txBody>
      </p:sp>
    </p:spTree>
    <p:extLst>
      <p:ext uri="{BB962C8B-B14F-4D97-AF65-F5344CB8AC3E}">
        <p14:creationId xmlns:p14="http://schemas.microsoft.com/office/powerpoint/2010/main" val="93549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756E-25EF-C692-3022-741997A8C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B68AB7-A489-44BC-5E3D-2632C1B033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14EC90-89A6-159F-DA7C-8B37C8ABE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4DE3C-0BAD-424B-BCD9-E4858644EE5F}" type="datetimeFigureOut">
              <a:rPr lang="en-GB" smtClean="0"/>
              <a:t>31/01/2024</a:t>
            </a:fld>
            <a:endParaRPr lang="en-GB"/>
          </a:p>
        </p:txBody>
      </p:sp>
      <p:sp>
        <p:nvSpPr>
          <p:cNvPr id="5" name="Footer Placeholder 4">
            <a:extLst>
              <a:ext uri="{FF2B5EF4-FFF2-40B4-BE49-F238E27FC236}">
                <a16:creationId xmlns:a16="http://schemas.microsoft.com/office/drawing/2014/main" id="{984FC2F6-139E-6631-A356-57E6F45A4E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DDD283-1569-244B-4B6B-0208D986E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196D2-881F-43A6-ADEC-BC0BA7526313}" type="slidenum">
              <a:rPr lang="en-GB" smtClean="0"/>
              <a:t>‹#›</a:t>
            </a:fld>
            <a:endParaRPr lang="en-GB"/>
          </a:p>
        </p:txBody>
      </p:sp>
    </p:spTree>
    <p:extLst>
      <p:ext uri="{BB962C8B-B14F-4D97-AF65-F5344CB8AC3E}">
        <p14:creationId xmlns:p14="http://schemas.microsoft.com/office/powerpoint/2010/main" val="57461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ubtitle 2">
            <a:extLst>
              <a:ext uri="{FF2B5EF4-FFF2-40B4-BE49-F238E27FC236}">
                <a16:creationId xmlns:a16="http://schemas.microsoft.com/office/drawing/2014/main" id="{FEBA94E9-769C-968A-7A33-E287B79DC53F}"/>
              </a:ext>
            </a:extLst>
          </p:cNvPr>
          <p:cNvSpPr>
            <a:spLocks/>
          </p:cNvSpPr>
          <p:nvPr/>
        </p:nvSpPr>
        <p:spPr>
          <a:xfrm>
            <a:off x="2087219" y="2408406"/>
            <a:ext cx="7692886" cy="1183979"/>
          </a:xfrm>
          <a:prstGeom prst="rect">
            <a:avLst/>
          </a:prstGeom>
        </p:spPr>
        <p:txBody>
          <a:bodyPr/>
          <a:lstStyle/>
          <a:p>
            <a:pPr defTabSz="647761">
              <a:spcAft>
                <a:spcPts val="552"/>
              </a:spcAft>
            </a:pPr>
            <a:r>
              <a:rPr lang="en-GB" sz="3600" b="1" kern="1200" dirty="0">
                <a:solidFill>
                  <a:schemeClr val="tx1"/>
                </a:solidFill>
                <a:latin typeface="+mn-lt"/>
                <a:ea typeface="+mn-ea"/>
                <a:cs typeface="Kalinga" panose="020B0502040204020203" pitchFamily="34" charset="0"/>
              </a:rPr>
              <a:t>A Tour of Yorkshire’s Hidden Gardens: </a:t>
            </a:r>
          </a:p>
          <a:p>
            <a:pPr defTabSz="647761">
              <a:spcAft>
                <a:spcPts val="552"/>
              </a:spcAft>
            </a:pPr>
            <a:r>
              <a:rPr lang="en-GB" sz="2800" kern="1200" dirty="0">
                <a:solidFill>
                  <a:schemeClr val="tx1"/>
                </a:solidFill>
                <a:latin typeface="+mn-lt"/>
                <a:ea typeface="+mn-ea"/>
                <a:cs typeface="Kalinga" panose="020B0502040204020203" pitchFamily="34" charset="0"/>
              </a:rPr>
              <a:t>A Yorkshire Gardens Trust Instagram collaboration with The Gardens Trust </a:t>
            </a:r>
          </a:p>
          <a:p>
            <a:pPr defTabSz="647761">
              <a:spcAft>
                <a:spcPts val="552"/>
              </a:spcAft>
            </a:pPr>
            <a:r>
              <a:rPr lang="en-GB" sz="1840" kern="1200" dirty="0">
                <a:solidFill>
                  <a:schemeClr val="tx1"/>
                </a:solidFill>
                <a:latin typeface="+mn-lt"/>
                <a:ea typeface="+mn-ea"/>
                <a:cs typeface="Kalinga" panose="020B0502040204020203" pitchFamily="34" charset="0"/>
              </a:rPr>
              <a:t>April/May 2023</a:t>
            </a:r>
            <a:endParaRPr lang="en-GB" sz="2000" dirty="0">
              <a:cs typeface="Kalinga" panose="020B0502040204020203" pitchFamily="34" charset="0"/>
            </a:endParaRPr>
          </a:p>
        </p:txBody>
      </p:sp>
      <p:pic>
        <p:nvPicPr>
          <p:cNvPr id="5" name="Picture 4">
            <a:extLst>
              <a:ext uri="{FF2B5EF4-FFF2-40B4-BE49-F238E27FC236}">
                <a16:creationId xmlns:a16="http://schemas.microsoft.com/office/drawing/2014/main" id="{82B2B5DE-77F2-67D0-3F30-3977EDD714A8}"/>
              </a:ext>
            </a:extLst>
          </p:cNvPr>
          <p:cNvPicPr>
            <a:picLocks noChangeAspect="1"/>
          </p:cNvPicPr>
          <p:nvPr/>
        </p:nvPicPr>
        <p:blipFill>
          <a:blip r:embed="rId5"/>
          <a:stretch>
            <a:fillRect/>
          </a:stretch>
        </p:blipFill>
        <p:spPr>
          <a:xfrm>
            <a:off x="1810553" y="620324"/>
            <a:ext cx="2972760" cy="1050375"/>
          </a:xfrm>
          <a:prstGeom prst="rect">
            <a:avLst/>
          </a:prstGeom>
        </p:spPr>
      </p:pic>
      <p:sp>
        <p:nvSpPr>
          <p:cNvPr id="6" name="TextBox 5">
            <a:extLst>
              <a:ext uri="{FF2B5EF4-FFF2-40B4-BE49-F238E27FC236}">
                <a16:creationId xmlns:a16="http://schemas.microsoft.com/office/drawing/2014/main" id="{E16A279C-DE9D-0166-583D-8E6B4C71BF99}"/>
              </a:ext>
            </a:extLst>
          </p:cNvPr>
          <p:cNvSpPr txBox="1"/>
          <p:nvPr/>
        </p:nvSpPr>
        <p:spPr>
          <a:xfrm>
            <a:off x="5724824" y="4330092"/>
            <a:ext cx="3768404" cy="1169551"/>
          </a:xfrm>
          <a:prstGeom prst="rect">
            <a:avLst/>
          </a:prstGeom>
          <a:noFill/>
        </p:spPr>
        <p:txBody>
          <a:bodyPr wrap="none" rtlCol="0">
            <a:spAutoFit/>
          </a:bodyPr>
          <a:lstStyle/>
          <a:p>
            <a:pPr algn="r" defTabSz="647761">
              <a:spcAft>
                <a:spcPts val="552"/>
              </a:spcAft>
            </a:pPr>
            <a:r>
              <a:rPr lang="en-GB" sz="2000" kern="1200" dirty="0">
                <a:solidFill>
                  <a:schemeClr val="tx1"/>
                </a:solidFill>
                <a:ea typeface="+mn-ea"/>
                <a:cs typeface="+mn-cs"/>
              </a:rPr>
              <a:t>Gail Falkingham, YGT</a:t>
            </a:r>
          </a:p>
          <a:p>
            <a:pPr algn="r" defTabSz="647761">
              <a:spcAft>
                <a:spcPts val="552"/>
              </a:spcAft>
            </a:pPr>
            <a:r>
              <a:rPr lang="en-GB" sz="2000" kern="1200" dirty="0">
                <a:solidFill>
                  <a:schemeClr val="tx1"/>
                </a:solidFill>
                <a:ea typeface="+mn-ea"/>
                <a:cs typeface="+mn-cs"/>
              </a:rPr>
              <a:t>Audience Development Showcase </a:t>
            </a:r>
          </a:p>
          <a:p>
            <a:pPr algn="r" defTabSz="647761">
              <a:spcAft>
                <a:spcPts val="552"/>
              </a:spcAft>
            </a:pPr>
            <a:r>
              <a:rPr lang="en-GB" sz="2000" kern="1200" dirty="0">
                <a:solidFill>
                  <a:schemeClr val="tx1"/>
                </a:solidFill>
                <a:ea typeface="+mn-ea"/>
                <a:cs typeface="+mn-cs"/>
              </a:rPr>
              <a:t>21 May 24</a:t>
            </a:r>
            <a:endParaRPr lang="en-GB" sz="2000" dirty="0"/>
          </a:p>
        </p:txBody>
      </p:sp>
      <p:pic>
        <p:nvPicPr>
          <p:cNvPr id="7" name="Picture 6">
            <a:extLst>
              <a:ext uri="{FF2B5EF4-FFF2-40B4-BE49-F238E27FC236}">
                <a16:creationId xmlns:a16="http://schemas.microsoft.com/office/drawing/2014/main" id="{9F1FAA8F-5F25-DF32-2883-CB46E7EDFB58}"/>
              </a:ext>
            </a:extLst>
          </p:cNvPr>
          <p:cNvPicPr>
            <a:picLocks noChangeAspect="1"/>
          </p:cNvPicPr>
          <p:nvPr/>
        </p:nvPicPr>
        <p:blipFill>
          <a:blip r:embed="rId6"/>
          <a:stretch>
            <a:fillRect/>
          </a:stretch>
        </p:blipFill>
        <p:spPr>
          <a:xfrm>
            <a:off x="7609026" y="749294"/>
            <a:ext cx="1949723" cy="950490"/>
          </a:xfrm>
          <a:prstGeom prst="rect">
            <a:avLst/>
          </a:prstGeom>
        </p:spPr>
      </p:pic>
      <p:pic>
        <p:nvPicPr>
          <p:cNvPr id="47" name="Audio 46">
            <a:hlinkClick r:id="" action="ppaction://media"/>
            <a:extLst>
              <a:ext uri="{FF2B5EF4-FFF2-40B4-BE49-F238E27FC236}">
                <a16:creationId xmlns:a16="http://schemas.microsoft.com/office/drawing/2014/main" id="{AD6AC892-DF6D-3C76-DDAD-4BB7D91F4D5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2710394"/>
      </p:ext>
    </p:extLst>
  </p:cSld>
  <p:clrMapOvr>
    <a:masterClrMapping/>
  </p:clrMapOvr>
  <mc:AlternateContent xmlns:mc="http://schemas.openxmlformats.org/markup-compatibility/2006" xmlns:p14="http://schemas.microsoft.com/office/powerpoint/2010/main">
    <mc:Choice Requires="p14">
      <p:transition spd="slow" p14:dur="2000" advTm="12223"/>
    </mc:Choice>
    <mc:Fallback xmlns="">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376963-62D6-D938-9D8B-09D199F4F5C5}"/>
              </a:ext>
            </a:extLst>
          </p:cNvPr>
          <p:cNvPicPr>
            <a:picLocks noChangeAspect="1"/>
          </p:cNvPicPr>
          <p:nvPr/>
        </p:nvPicPr>
        <p:blipFill>
          <a:blip r:embed="rId5"/>
          <a:stretch>
            <a:fillRect/>
          </a:stretch>
        </p:blipFill>
        <p:spPr>
          <a:xfrm>
            <a:off x="1392434" y="611851"/>
            <a:ext cx="9361704" cy="5634298"/>
          </a:xfrm>
          <a:prstGeom prst="rect">
            <a:avLst/>
          </a:prstGeom>
        </p:spPr>
      </p:pic>
      <p:pic>
        <p:nvPicPr>
          <p:cNvPr id="12" name="Audio 11">
            <a:hlinkClick r:id="" action="ppaction://media"/>
            <a:extLst>
              <a:ext uri="{FF2B5EF4-FFF2-40B4-BE49-F238E27FC236}">
                <a16:creationId xmlns:a16="http://schemas.microsoft.com/office/drawing/2014/main" id="{B4F5C91D-2562-3BDB-65E2-F5C4E17EE2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4420054"/>
      </p:ext>
    </p:extLst>
  </p:cSld>
  <p:clrMapOvr>
    <a:masterClrMapping/>
  </p:clrMapOvr>
  <mc:AlternateContent xmlns:mc="http://schemas.openxmlformats.org/markup-compatibility/2006" xmlns:p14="http://schemas.microsoft.com/office/powerpoint/2010/main">
    <mc:Choice Requires="p14">
      <p:transition spd="slow" p14:dur="2000" advTm="9508"/>
    </mc:Choice>
    <mc:Fallback xmlns="">
      <p:transition spd="slow" advTm="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5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4B664A-388B-3BAC-0BFE-2EED4538097F}"/>
              </a:ext>
            </a:extLst>
          </p:cNvPr>
          <p:cNvPicPr>
            <a:picLocks noChangeAspect="1"/>
          </p:cNvPicPr>
          <p:nvPr/>
        </p:nvPicPr>
        <p:blipFill>
          <a:blip r:embed="rId5"/>
          <a:stretch>
            <a:fillRect/>
          </a:stretch>
        </p:blipFill>
        <p:spPr>
          <a:xfrm>
            <a:off x="7405137" y="643467"/>
            <a:ext cx="3161579" cy="5571066"/>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34B0EA-0966-AA7F-E6A9-88F089A405E8}"/>
              </a:ext>
            </a:extLst>
          </p:cNvPr>
          <p:cNvPicPr>
            <a:picLocks noChangeAspect="1"/>
          </p:cNvPicPr>
          <p:nvPr/>
        </p:nvPicPr>
        <p:blipFill>
          <a:blip r:embed="rId6"/>
          <a:stretch>
            <a:fillRect/>
          </a:stretch>
        </p:blipFill>
        <p:spPr>
          <a:xfrm>
            <a:off x="1611354" y="643467"/>
            <a:ext cx="3189435" cy="5571066"/>
          </a:xfrm>
          <a:prstGeom prst="rect">
            <a:avLst/>
          </a:prstGeom>
        </p:spPr>
      </p:pic>
      <p:pic>
        <p:nvPicPr>
          <p:cNvPr id="13" name="Audio 12">
            <a:hlinkClick r:id="" action="ppaction://media"/>
            <a:extLst>
              <a:ext uri="{FF2B5EF4-FFF2-40B4-BE49-F238E27FC236}">
                <a16:creationId xmlns:a16="http://schemas.microsoft.com/office/drawing/2014/main" id="{C48FCE9C-BF27-7DED-0E16-D2CD6E087E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8402517"/>
      </p:ext>
    </p:extLst>
  </p:cSld>
  <p:clrMapOvr>
    <a:masterClrMapping/>
  </p:clrMapOvr>
  <mc:AlternateContent xmlns:mc="http://schemas.openxmlformats.org/markup-compatibility/2006" xmlns:p14="http://schemas.microsoft.com/office/powerpoint/2010/main">
    <mc:Choice Requires="p14">
      <p:transition spd="slow" p14:dur="2000" advTm="40019"/>
    </mc:Choice>
    <mc:Fallback xmlns="">
      <p:transition spd="slow" advTm="4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ubtitle 2">
            <a:extLst>
              <a:ext uri="{FF2B5EF4-FFF2-40B4-BE49-F238E27FC236}">
                <a16:creationId xmlns:a16="http://schemas.microsoft.com/office/drawing/2014/main" id="{FEBA94E9-769C-968A-7A33-E287B79DC53F}"/>
              </a:ext>
            </a:extLst>
          </p:cNvPr>
          <p:cNvSpPr>
            <a:spLocks/>
          </p:cNvSpPr>
          <p:nvPr/>
        </p:nvSpPr>
        <p:spPr>
          <a:xfrm>
            <a:off x="1254119" y="270427"/>
            <a:ext cx="10523751" cy="5949398"/>
          </a:xfrm>
          <a:prstGeom prst="rect">
            <a:avLst/>
          </a:prstGeom>
        </p:spPr>
        <p:txBody>
          <a:bodyPr/>
          <a:lstStyle/>
          <a:p>
            <a:pPr defTabSz="647761">
              <a:spcAft>
                <a:spcPts val="552"/>
              </a:spcAft>
            </a:pPr>
            <a:r>
              <a:rPr lang="en-GB" sz="3600" b="1" dirty="0">
                <a:cs typeface="Kalinga" panose="020B0502040204020203" pitchFamily="34" charset="0"/>
              </a:rPr>
              <a:t>Benefits for YGT &amp; The </a:t>
            </a:r>
            <a:r>
              <a:rPr lang="en-GB" sz="3600" b="1">
                <a:cs typeface="Kalinga" panose="020B0502040204020203" pitchFamily="34" charset="0"/>
              </a:rPr>
              <a:t>Gardens Trust</a:t>
            </a:r>
            <a:r>
              <a:rPr lang="en-GB" sz="3600" b="1" kern="1200">
                <a:solidFill>
                  <a:schemeClr val="tx1"/>
                </a:solidFill>
                <a:latin typeface="+mn-lt"/>
                <a:ea typeface="+mn-ea"/>
                <a:cs typeface="Kalinga" panose="020B0502040204020203" pitchFamily="34" charset="0"/>
              </a:rPr>
              <a:t>: </a:t>
            </a:r>
            <a:endParaRPr lang="en-GB" sz="3600" b="1" kern="1200" dirty="0">
              <a:solidFill>
                <a:schemeClr val="tx1"/>
              </a:solidFill>
              <a:latin typeface="+mn-lt"/>
              <a:ea typeface="+mn-ea"/>
              <a:cs typeface="Kalinga" panose="020B0502040204020203" pitchFamily="34" charset="0"/>
            </a:endParaRPr>
          </a:p>
          <a:p>
            <a:pPr defTabSz="647761">
              <a:spcAft>
                <a:spcPts val="552"/>
              </a:spcAft>
            </a:pPr>
            <a:endParaRPr lang="en-GB" sz="2000" b="1" dirty="0">
              <a:cs typeface="Kalinga" panose="020B0502040204020203" pitchFamily="34" charset="0"/>
            </a:endParaRPr>
          </a:p>
          <a:p>
            <a:pPr defTabSz="647761">
              <a:spcAft>
                <a:spcPts val="552"/>
              </a:spcAft>
            </a:pPr>
            <a:r>
              <a:rPr lang="en-GB" sz="2400" b="1" dirty="0">
                <a:cs typeface="Kalinga" panose="020B0502040204020203" pitchFamily="34" charset="0"/>
              </a:rPr>
              <a:t>Reached </a:t>
            </a:r>
            <a:r>
              <a:rPr lang="en-GB" sz="2400" dirty="0">
                <a:cs typeface="Kalinga" panose="020B0502040204020203" pitchFamily="34" charset="0"/>
              </a:rPr>
              <a:t>3725 people, 1391 not already followers </a:t>
            </a:r>
          </a:p>
          <a:p>
            <a:pPr defTabSz="647761">
              <a:spcAft>
                <a:spcPts val="552"/>
              </a:spcAft>
            </a:pPr>
            <a:endParaRPr lang="en-GB" sz="2400" kern="1200" dirty="0">
              <a:solidFill>
                <a:schemeClr val="tx1"/>
              </a:solidFill>
              <a:latin typeface="+mn-lt"/>
              <a:ea typeface="+mn-ea"/>
              <a:cs typeface="Kalinga" panose="020B0502040204020203" pitchFamily="34" charset="0"/>
            </a:endParaRPr>
          </a:p>
          <a:p>
            <a:pPr marL="342900" indent="-342900" defTabSz="647761">
              <a:spcAft>
                <a:spcPts val="1200"/>
              </a:spcAft>
              <a:buFont typeface="Arial" panose="020B0604020202020204" pitchFamily="34" charset="0"/>
              <a:buChar char="•"/>
            </a:pPr>
            <a:r>
              <a:rPr lang="en-GB" sz="2400" kern="1200" dirty="0">
                <a:solidFill>
                  <a:schemeClr val="tx1"/>
                </a:solidFill>
                <a:latin typeface="+mn-lt"/>
                <a:ea typeface="+mn-ea"/>
                <a:cs typeface="Kalinga" panose="020B0502040204020203" pitchFamily="34" charset="0"/>
              </a:rPr>
              <a:t>A far </a:t>
            </a:r>
            <a:r>
              <a:rPr lang="en-GB" sz="2400" dirty="0">
                <a:cs typeface="Kalinga" panose="020B0502040204020203" pitchFamily="34" charset="0"/>
              </a:rPr>
              <a:t>great</a:t>
            </a:r>
            <a:r>
              <a:rPr lang="en-GB" sz="2400" kern="1200" dirty="0">
                <a:solidFill>
                  <a:schemeClr val="tx1"/>
                </a:solidFill>
                <a:latin typeface="+mn-lt"/>
                <a:ea typeface="+mn-ea"/>
                <a:cs typeface="Kalinga" panose="020B0502040204020203" pitchFamily="34" charset="0"/>
              </a:rPr>
              <a:t>er audience than just the 50 people attending the Yorkshire Weekend event and YGT membership</a:t>
            </a:r>
          </a:p>
          <a:p>
            <a:pPr marL="342900" indent="-342900" defTabSz="647761">
              <a:spcAft>
                <a:spcPts val="1200"/>
              </a:spcAft>
              <a:buFont typeface="Arial" panose="020B0604020202020204" pitchFamily="34" charset="0"/>
              <a:buChar char="•"/>
            </a:pPr>
            <a:r>
              <a:rPr lang="en-GB" sz="2400" dirty="0">
                <a:cs typeface="Kalinga" panose="020B0502040204020203" pitchFamily="34" charset="0"/>
              </a:rPr>
              <a:t>Greater numbers than usual posts for YGT &amp; The GT individually</a:t>
            </a:r>
            <a:endParaRPr lang="en-GB" sz="2400" kern="1200" dirty="0">
              <a:solidFill>
                <a:schemeClr val="tx1"/>
              </a:solidFill>
              <a:latin typeface="+mn-lt"/>
              <a:ea typeface="+mn-ea"/>
              <a:cs typeface="Kalinga" panose="020B0502040204020203" pitchFamily="34" charset="0"/>
            </a:endParaRPr>
          </a:p>
          <a:p>
            <a:pPr marL="342900" indent="-342900" defTabSz="647761">
              <a:spcAft>
                <a:spcPts val="1200"/>
              </a:spcAft>
              <a:buFont typeface="Arial" panose="020B0604020202020204" pitchFamily="34" charset="0"/>
              <a:buChar char="•"/>
            </a:pPr>
            <a:r>
              <a:rPr lang="en-GB" sz="2400" kern="1200" dirty="0">
                <a:solidFill>
                  <a:schemeClr val="tx1"/>
                </a:solidFill>
                <a:latin typeface="+mn-lt"/>
                <a:ea typeface="+mn-ea"/>
                <a:cs typeface="Kalinga" panose="020B0502040204020203" pitchFamily="34" charset="0"/>
              </a:rPr>
              <a:t>A more diverse audience in terms of location – </a:t>
            </a:r>
            <a:r>
              <a:rPr lang="en-GB" sz="2400" dirty="0">
                <a:cs typeface="Kalinga" panose="020B0502040204020203" pitchFamily="34" charset="0"/>
              </a:rPr>
              <a:t>beyond Yorkshire across UK, Europe, USA &amp; Canada, &amp; </a:t>
            </a:r>
            <a:r>
              <a:rPr lang="en-GB" sz="2400" kern="1200" dirty="0">
                <a:solidFill>
                  <a:schemeClr val="tx1"/>
                </a:solidFill>
                <a:latin typeface="+mn-lt"/>
                <a:ea typeface="+mn-ea"/>
                <a:cs typeface="Kalinga" panose="020B0502040204020203" pitchFamily="34" charset="0"/>
              </a:rPr>
              <a:t>age range – 18 to 65+, largest % = age 35-54</a:t>
            </a:r>
          </a:p>
          <a:p>
            <a:pPr marL="342900" indent="-342900" defTabSz="647761">
              <a:spcAft>
                <a:spcPts val="1200"/>
              </a:spcAft>
              <a:buFont typeface="Arial" panose="020B0604020202020204" pitchFamily="34" charset="0"/>
              <a:buChar char="•"/>
            </a:pPr>
            <a:r>
              <a:rPr lang="en-GB" sz="2400" dirty="0">
                <a:cs typeface="Kalinga" panose="020B0502040204020203" pitchFamily="34" charset="0"/>
              </a:rPr>
              <a:t>R</a:t>
            </a:r>
            <a:r>
              <a:rPr lang="en-GB" sz="2400" kern="1200" dirty="0">
                <a:solidFill>
                  <a:schemeClr val="tx1"/>
                </a:solidFill>
                <a:latin typeface="+mn-lt"/>
                <a:ea typeface="+mn-ea"/>
                <a:cs typeface="Kalinga" panose="020B0502040204020203" pitchFamily="34" charset="0"/>
              </a:rPr>
              <a:t>elationships with site owners – publicity for their sites/events</a:t>
            </a:r>
          </a:p>
          <a:p>
            <a:pPr marL="342900" indent="-342900" defTabSz="647761">
              <a:spcAft>
                <a:spcPts val="1200"/>
              </a:spcAft>
              <a:buFont typeface="Arial" panose="020B0604020202020204" pitchFamily="34" charset="0"/>
              <a:buChar char="•"/>
            </a:pPr>
            <a:r>
              <a:rPr lang="en-GB" sz="2400" kern="1200" dirty="0">
                <a:solidFill>
                  <a:schemeClr val="tx1"/>
                </a:solidFill>
                <a:latin typeface="+mn-lt"/>
                <a:ea typeface="+mn-ea"/>
                <a:cs typeface="Kalinga" panose="020B0502040204020203" pitchFamily="34" charset="0"/>
              </a:rPr>
              <a:t>Convinced fellow YGT members of the benefits of social media!</a:t>
            </a:r>
          </a:p>
          <a:p>
            <a:pPr defTabSz="647761">
              <a:spcAft>
                <a:spcPts val="552"/>
              </a:spcAft>
            </a:pPr>
            <a:endParaRPr lang="en-GB" sz="2400" kern="1200" dirty="0">
              <a:solidFill>
                <a:schemeClr val="tx1"/>
              </a:solidFill>
              <a:latin typeface="+mn-lt"/>
              <a:ea typeface="+mn-ea"/>
              <a:cs typeface="Kalinga" panose="020B0502040204020203" pitchFamily="34" charset="0"/>
            </a:endParaRPr>
          </a:p>
        </p:txBody>
      </p:sp>
      <p:pic>
        <p:nvPicPr>
          <p:cNvPr id="19" name="Audio 18">
            <a:hlinkClick r:id="" action="ppaction://media"/>
            <a:extLst>
              <a:ext uri="{FF2B5EF4-FFF2-40B4-BE49-F238E27FC236}">
                <a16:creationId xmlns:a16="http://schemas.microsoft.com/office/drawing/2014/main" id="{3D13C38E-C13A-EEB3-56A6-61909A863E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9183639"/>
      </p:ext>
    </p:extLst>
  </p:cSld>
  <p:clrMapOvr>
    <a:masterClrMapping/>
  </p:clrMapOvr>
  <mc:AlternateContent xmlns:mc="http://schemas.openxmlformats.org/markup-compatibility/2006" xmlns:p14="http://schemas.microsoft.com/office/powerpoint/2010/main">
    <mc:Choice Requires="p14">
      <p:transition spd="slow" p14:dur="2000" advTm="83067"/>
    </mc:Choice>
    <mc:Fallback xmlns="">
      <p:transition spd="slow" advTm="8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ubtitle 2">
            <a:extLst>
              <a:ext uri="{FF2B5EF4-FFF2-40B4-BE49-F238E27FC236}">
                <a16:creationId xmlns:a16="http://schemas.microsoft.com/office/drawing/2014/main" id="{FEBA94E9-769C-968A-7A33-E287B79DC53F}"/>
              </a:ext>
            </a:extLst>
          </p:cNvPr>
          <p:cNvSpPr>
            <a:spLocks/>
          </p:cNvSpPr>
          <p:nvPr/>
        </p:nvSpPr>
        <p:spPr>
          <a:xfrm>
            <a:off x="1264058" y="454301"/>
            <a:ext cx="10523751" cy="5949398"/>
          </a:xfrm>
          <a:prstGeom prst="rect">
            <a:avLst/>
          </a:prstGeom>
        </p:spPr>
        <p:txBody>
          <a:bodyPr/>
          <a:lstStyle/>
          <a:p>
            <a:pPr defTabSz="647761">
              <a:spcAft>
                <a:spcPts val="552"/>
              </a:spcAft>
            </a:pPr>
            <a:r>
              <a:rPr lang="en-GB" sz="3600" b="1" dirty="0">
                <a:cs typeface="Kalinga" panose="020B0502040204020203" pitchFamily="34" charset="0"/>
              </a:rPr>
              <a:t>What advice would I give?</a:t>
            </a:r>
            <a:r>
              <a:rPr lang="en-GB" sz="3600" b="1" kern="1200" dirty="0">
                <a:solidFill>
                  <a:schemeClr val="tx1"/>
                </a:solidFill>
                <a:latin typeface="+mn-lt"/>
                <a:ea typeface="+mn-ea"/>
                <a:cs typeface="Kalinga" panose="020B0502040204020203" pitchFamily="34" charset="0"/>
              </a:rPr>
              <a:t> </a:t>
            </a:r>
          </a:p>
          <a:p>
            <a:pPr defTabSz="647761">
              <a:spcAft>
                <a:spcPts val="552"/>
              </a:spcAft>
            </a:pPr>
            <a:endParaRPr lang="en-GB" sz="2000" b="1" dirty="0">
              <a:cs typeface="Kalinga" panose="020B0502040204020203" pitchFamily="34" charset="0"/>
            </a:endParaRPr>
          </a:p>
          <a:p>
            <a:pPr marL="342900" indent="-342900" defTabSz="647761">
              <a:spcAft>
                <a:spcPts val="1800"/>
              </a:spcAft>
              <a:buFont typeface="Arial" panose="020B0604020202020204" pitchFamily="34" charset="0"/>
              <a:buChar char="•"/>
            </a:pPr>
            <a:r>
              <a:rPr lang="en-GB" sz="2400" kern="1200" dirty="0">
                <a:solidFill>
                  <a:schemeClr val="tx1"/>
                </a:solidFill>
                <a:latin typeface="+mn-lt"/>
                <a:ea typeface="+mn-ea"/>
                <a:cs typeface="Kalinga" panose="020B0502040204020203" pitchFamily="34" charset="0"/>
              </a:rPr>
              <a:t>Make use of The GT resource hub, advice &amp; support, online sessions &amp; training</a:t>
            </a:r>
          </a:p>
          <a:p>
            <a:pPr marL="342900" indent="-342900" defTabSz="647761">
              <a:spcAft>
                <a:spcPts val="1800"/>
              </a:spcAft>
              <a:buFont typeface="Arial" panose="020B0604020202020204" pitchFamily="34" charset="0"/>
              <a:buChar char="•"/>
            </a:pPr>
            <a:r>
              <a:rPr lang="en-GB" sz="2400" dirty="0">
                <a:cs typeface="Kalinga" panose="020B0502040204020203" pitchFamily="34" charset="0"/>
              </a:rPr>
              <a:t>Don’t be afraid to use social media, embrace it!</a:t>
            </a:r>
          </a:p>
          <a:p>
            <a:pPr marL="342900" indent="-342900" defTabSz="647761">
              <a:spcAft>
                <a:spcPts val="1800"/>
              </a:spcAft>
              <a:buFont typeface="Arial" panose="020B0604020202020204" pitchFamily="34" charset="0"/>
              <a:buChar char="•"/>
            </a:pPr>
            <a:r>
              <a:rPr lang="en-GB" sz="2400" dirty="0">
                <a:cs typeface="Kalinga" panose="020B0502040204020203" pitchFamily="34" charset="0"/>
              </a:rPr>
              <a:t>Don’t be afraid to try something new!</a:t>
            </a:r>
          </a:p>
          <a:p>
            <a:pPr marL="342900" indent="-342900" defTabSz="647761">
              <a:spcAft>
                <a:spcPts val="1800"/>
              </a:spcAft>
              <a:buFont typeface="Arial" panose="020B0604020202020204" pitchFamily="34" charset="0"/>
              <a:buChar char="•"/>
            </a:pPr>
            <a:r>
              <a:rPr lang="en-GB" sz="2400" kern="1200" dirty="0">
                <a:solidFill>
                  <a:schemeClr val="tx1"/>
                </a:solidFill>
                <a:latin typeface="+mn-lt"/>
                <a:ea typeface="+mn-ea"/>
                <a:cs typeface="Kalinga" panose="020B0502040204020203" pitchFamily="34" charset="0"/>
              </a:rPr>
              <a:t>Find others to collaborate with &amp; share posts to increase reach</a:t>
            </a:r>
          </a:p>
          <a:p>
            <a:pPr marL="342900" indent="-342900" defTabSz="647761">
              <a:spcAft>
                <a:spcPts val="1800"/>
              </a:spcAft>
              <a:buFont typeface="Arial" panose="020B0604020202020204" pitchFamily="34" charset="0"/>
              <a:buChar char="•"/>
            </a:pPr>
            <a:r>
              <a:rPr lang="en-GB" sz="2400" kern="1200" dirty="0">
                <a:solidFill>
                  <a:schemeClr val="tx1"/>
                </a:solidFill>
                <a:latin typeface="+mn-lt"/>
                <a:ea typeface="+mn-ea"/>
                <a:cs typeface="Kalinga" panose="020B0502040204020203" pitchFamily="34" charset="0"/>
              </a:rPr>
              <a:t>When you’re out and about, take great photos &amp; videos</a:t>
            </a:r>
          </a:p>
          <a:p>
            <a:pPr marL="342900" indent="-342900" defTabSz="647761">
              <a:spcAft>
                <a:spcPts val="1800"/>
              </a:spcAft>
              <a:buFont typeface="Arial" panose="020B0604020202020204" pitchFamily="34" charset="0"/>
              <a:buChar char="•"/>
            </a:pPr>
            <a:r>
              <a:rPr lang="en-GB" sz="2400" kern="1200" dirty="0">
                <a:solidFill>
                  <a:schemeClr val="tx1"/>
                </a:solidFill>
                <a:latin typeface="+mn-lt"/>
                <a:ea typeface="+mn-ea"/>
                <a:cs typeface="Kalinga" panose="020B0502040204020203" pitchFamily="34" charset="0"/>
              </a:rPr>
              <a:t>Re-purpose material across different platforms – we</a:t>
            </a:r>
            <a:r>
              <a:rPr lang="en-GB" sz="2400" dirty="0">
                <a:cs typeface="Kalinga" panose="020B0502040204020203" pitchFamily="34" charset="0"/>
              </a:rPr>
              <a:t>bsite, social media, newsletters</a:t>
            </a:r>
            <a:endParaRPr lang="en-GB" sz="2400" kern="1200" dirty="0">
              <a:solidFill>
                <a:schemeClr val="tx1"/>
              </a:solidFill>
              <a:latin typeface="+mn-lt"/>
              <a:ea typeface="+mn-ea"/>
              <a:cs typeface="Kalinga" panose="020B0502040204020203" pitchFamily="34" charset="0"/>
            </a:endParaRPr>
          </a:p>
          <a:p>
            <a:pPr defTabSz="647761">
              <a:spcAft>
                <a:spcPts val="1200"/>
              </a:spcAft>
            </a:pPr>
            <a:endParaRPr lang="en-GB" sz="2400" kern="1200" dirty="0">
              <a:solidFill>
                <a:schemeClr val="tx1"/>
              </a:solidFill>
              <a:latin typeface="+mn-lt"/>
              <a:ea typeface="+mn-ea"/>
              <a:cs typeface="Kalinga" panose="020B0502040204020203" pitchFamily="34" charset="0"/>
            </a:endParaRPr>
          </a:p>
          <a:p>
            <a:pPr defTabSz="647761">
              <a:spcAft>
                <a:spcPts val="552"/>
              </a:spcAft>
            </a:pPr>
            <a:endParaRPr lang="en-GB" sz="2400" kern="1200" dirty="0">
              <a:solidFill>
                <a:schemeClr val="tx1"/>
              </a:solidFill>
              <a:latin typeface="+mn-lt"/>
              <a:ea typeface="+mn-ea"/>
              <a:cs typeface="Kalinga" panose="020B0502040204020203" pitchFamily="34" charset="0"/>
            </a:endParaRPr>
          </a:p>
        </p:txBody>
      </p:sp>
      <p:pic>
        <p:nvPicPr>
          <p:cNvPr id="20" name="Audio 19">
            <a:hlinkClick r:id="" action="ppaction://media"/>
            <a:extLst>
              <a:ext uri="{FF2B5EF4-FFF2-40B4-BE49-F238E27FC236}">
                <a16:creationId xmlns:a16="http://schemas.microsoft.com/office/drawing/2014/main" id="{9C43E945-D546-C516-816D-5A28AE8018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6261709"/>
      </p:ext>
    </p:extLst>
  </p:cSld>
  <p:clrMapOvr>
    <a:masterClrMapping/>
  </p:clrMapOvr>
  <mc:AlternateContent xmlns:mc="http://schemas.openxmlformats.org/markup-compatibility/2006" xmlns:p14="http://schemas.microsoft.com/office/powerpoint/2010/main">
    <mc:Choice Requires="p14">
      <p:transition spd="slow" p14:dur="2000" advTm="49848"/>
    </mc:Choice>
    <mc:Fallback xmlns="">
      <p:transition spd="slow" advTm="4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34CC43F-5035-3219-D853-9DF62CBC22AE}"/>
              </a:ext>
            </a:extLst>
          </p:cNvPr>
          <p:cNvSpPr>
            <a:spLocks noGrp="1"/>
          </p:cNvSpPr>
          <p:nvPr>
            <p:ph type="title"/>
          </p:nvPr>
        </p:nvSpPr>
        <p:spPr>
          <a:xfrm>
            <a:off x="838200" y="401221"/>
            <a:ext cx="10515600" cy="1348065"/>
          </a:xfrm>
        </p:spPr>
        <p:txBody>
          <a:bodyPr>
            <a:normAutofit/>
          </a:bodyPr>
          <a:lstStyle/>
          <a:p>
            <a:r>
              <a:rPr lang="en-GB" sz="5400" b="1">
                <a:solidFill>
                  <a:srgbClr val="FFFFFF"/>
                </a:solidFill>
              </a:rPr>
              <a:t>             @YorkshireGardensTrust</a:t>
            </a:r>
          </a:p>
        </p:txBody>
      </p:sp>
      <p:pic>
        <p:nvPicPr>
          <p:cNvPr id="4" name="Picture 3">
            <a:extLst>
              <a:ext uri="{FF2B5EF4-FFF2-40B4-BE49-F238E27FC236}">
                <a16:creationId xmlns:a16="http://schemas.microsoft.com/office/drawing/2014/main" id="{F584D6DE-22D1-4750-E49A-D10931E55CCF}"/>
              </a:ext>
            </a:extLst>
          </p:cNvPr>
          <p:cNvPicPr>
            <a:picLocks noChangeAspect="1"/>
          </p:cNvPicPr>
          <p:nvPr/>
        </p:nvPicPr>
        <p:blipFill>
          <a:blip r:embed="rId5"/>
          <a:stretch>
            <a:fillRect/>
          </a:stretch>
        </p:blipFill>
        <p:spPr>
          <a:xfrm>
            <a:off x="1579792" y="577519"/>
            <a:ext cx="909407" cy="895048"/>
          </a:xfrm>
          <a:prstGeom prst="rect">
            <a:avLst/>
          </a:prstGeom>
        </p:spPr>
      </p:pic>
      <p:graphicFrame>
        <p:nvGraphicFramePr>
          <p:cNvPr id="5" name="Content Placeholder 6">
            <a:extLst>
              <a:ext uri="{FF2B5EF4-FFF2-40B4-BE49-F238E27FC236}">
                <a16:creationId xmlns:a16="http://schemas.microsoft.com/office/drawing/2014/main" id="{BC22C666-8221-176C-544D-17ED32E6C2AC}"/>
              </a:ext>
            </a:extLst>
          </p:cNvPr>
          <p:cNvGraphicFramePr>
            <a:graphicFrameLocks/>
          </p:cNvGraphicFramePr>
          <p:nvPr>
            <p:extLst>
              <p:ext uri="{D42A27DB-BD31-4B8C-83A1-F6EECF244321}">
                <p14:modId xmlns:p14="http://schemas.microsoft.com/office/powerpoint/2010/main" val="3358596098"/>
              </p:ext>
            </p:extLst>
          </p:nvPr>
        </p:nvGraphicFramePr>
        <p:xfrm>
          <a:off x="1179024" y="2458746"/>
          <a:ext cx="9830904"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4" name="Audio 63">
            <a:hlinkClick r:id="" action="ppaction://media"/>
            <a:extLst>
              <a:ext uri="{FF2B5EF4-FFF2-40B4-BE49-F238E27FC236}">
                <a16:creationId xmlns:a16="http://schemas.microsoft.com/office/drawing/2014/main" id="{C761B346-DEBC-66E8-32F3-41A7E8DCED2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5291820"/>
      </p:ext>
    </p:extLst>
  </p:cSld>
  <p:clrMapOvr>
    <a:masterClrMapping/>
  </p:clrMapOvr>
  <mc:AlternateContent xmlns:mc="http://schemas.openxmlformats.org/markup-compatibility/2006" xmlns:p14="http://schemas.microsoft.com/office/powerpoint/2010/main">
    <mc:Choice Requires="p14">
      <p:transition spd="slow" p14:dur="2000" advTm="47329"/>
    </mc:Choice>
    <mc:Fallback xmlns="">
      <p:transition spd="slow" advTm="4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34CC43F-5035-3219-D853-9DF62CBC22AE}"/>
              </a:ext>
            </a:extLst>
          </p:cNvPr>
          <p:cNvSpPr>
            <a:spLocks noGrp="1"/>
          </p:cNvSpPr>
          <p:nvPr>
            <p:ph type="title"/>
          </p:nvPr>
        </p:nvSpPr>
        <p:spPr>
          <a:xfrm>
            <a:off x="838200" y="401221"/>
            <a:ext cx="10515600" cy="1348065"/>
          </a:xfrm>
        </p:spPr>
        <p:txBody>
          <a:bodyPr>
            <a:normAutofit fontScale="90000"/>
          </a:bodyPr>
          <a:lstStyle/>
          <a:p>
            <a:r>
              <a:rPr lang="en-GB" sz="5400" b="1" dirty="0">
                <a:solidFill>
                  <a:srgbClr val="FFFFFF"/>
                </a:solidFill>
              </a:rPr>
              <a:t>             @YorkshireGardensTrust</a:t>
            </a:r>
            <a:br>
              <a:rPr lang="en-GB" sz="5400" b="1" dirty="0">
                <a:solidFill>
                  <a:srgbClr val="FFFFFF"/>
                </a:solidFill>
              </a:rPr>
            </a:br>
            <a:r>
              <a:rPr lang="en-GB" sz="5400" b="1" dirty="0">
                <a:solidFill>
                  <a:srgbClr val="FFFFFF"/>
                </a:solidFill>
              </a:rPr>
              <a:t>                    @TheGardensTrust</a:t>
            </a:r>
          </a:p>
        </p:txBody>
      </p:sp>
      <p:pic>
        <p:nvPicPr>
          <p:cNvPr id="4" name="Picture 3">
            <a:extLst>
              <a:ext uri="{FF2B5EF4-FFF2-40B4-BE49-F238E27FC236}">
                <a16:creationId xmlns:a16="http://schemas.microsoft.com/office/drawing/2014/main" id="{F584D6DE-22D1-4750-E49A-D10931E55CCF}"/>
              </a:ext>
            </a:extLst>
          </p:cNvPr>
          <p:cNvPicPr>
            <a:picLocks noChangeAspect="1"/>
          </p:cNvPicPr>
          <p:nvPr/>
        </p:nvPicPr>
        <p:blipFill>
          <a:blip r:embed="rId5"/>
          <a:stretch>
            <a:fillRect/>
          </a:stretch>
        </p:blipFill>
        <p:spPr>
          <a:xfrm>
            <a:off x="1579792" y="577519"/>
            <a:ext cx="909407" cy="895048"/>
          </a:xfrm>
          <a:prstGeom prst="rect">
            <a:avLst/>
          </a:prstGeom>
        </p:spPr>
      </p:pic>
      <p:graphicFrame>
        <p:nvGraphicFramePr>
          <p:cNvPr id="5" name="Content Placeholder 6">
            <a:extLst>
              <a:ext uri="{FF2B5EF4-FFF2-40B4-BE49-F238E27FC236}">
                <a16:creationId xmlns:a16="http://schemas.microsoft.com/office/drawing/2014/main" id="{BC22C666-8221-176C-544D-17ED32E6C2AC}"/>
              </a:ext>
            </a:extLst>
          </p:cNvPr>
          <p:cNvGraphicFramePr>
            <a:graphicFrameLocks/>
          </p:cNvGraphicFramePr>
          <p:nvPr>
            <p:extLst>
              <p:ext uri="{D42A27DB-BD31-4B8C-83A1-F6EECF244321}">
                <p14:modId xmlns:p14="http://schemas.microsoft.com/office/powerpoint/2010/main" val="2957883721"/>
              </p:ext>
            </p:extLst>
          </p:nvPr>
        </p:nvGraphicFramePr>
        <p:xfrm>
          <a:off x="1179024" y="2458746"/>
          <a:ext cx="9830904"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5" name="Audio 44">
            <a:hlinkClick r:id="" action="ppaction://media"/>
            <a:extLst>
              <a:ext uri="{FF2B5EF4-FFF2-40B4-BE49-F238E27FC236}">
                <a16:creationId xmlns:a16="http://schemas.microsoft.com/office/drawing/2014/main" id="{386DFF7E-14BE-988E-10B5-7A0611613ED6}"/>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8782116"/>
      </p:ext>
    </p:extLst>
  </p:cSld>
  <p:clrMapOvr>
    <a:masterClrMapping/>
  </p:clrMapOvr>
  <mc:AlternateContent xmlns:mc="http://schemas.openxmlformats.org/markup-compatibility/2006" xmlns:p14="http://schemas.microsoft.com/office/powerpoint/2010/main">
    <mc:Choice Requires="p14">
      <p:transition spd="slow" p14:dur="2000" advTm="87626"/>
    </mc:Choice>
    <mc:Fallback xmlns="">
      <p:transition spd="slow" advTm="8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6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CD77E58-8159-05C6-2C1A-7F1947561700}"/>
              </a:ext>
            </a:extLst>
          </p:cNvPr>
          <p:cNvPicPr>
            <a:picLocks noChangeAspect="1"/>
          </p:cNvPicPr>
          <p:nvPr/>
        </p:nvPicPr>
        <p:blipFill>
          <a:blip r:embed="rId5"/>
          <a:stretch>
            <a:fillRect/>
          </a:stretch>
        </p:blipFill>
        <p:spPr>
          <a:xfrm>
            <a:off x="1123886" y="643467"/>
            <a:ext cx="4164371" cy="5571066"/>
          </a:xfrm>
          <a:prstGeom prst="rect">
            <a:avLst/>
          </a:prstGeom>
        </p:spPr>
      </p:pic>
      <p:pic>
        <p:nvPicPr>
          <p:cNvPr id="4" name="Picture 3">
            <a:extLst>
              <a:ext uri="{FF2B5EF4-FFF2-40B4-BE49-F238E27FC236}">
                <a16:creationId xmlns:a16="http://schemas.microsoft.com/office/drawing/2014/main" id="{D4CA0BB3-D38D-B770-E2C0-B35D6C56A7FC}"/>
              </a:ext>
            </a:extLst>
          </p:cNvPr>
          <p:cNvPicPr>
            <a:picLocks noChangeAspect="1"/>
          </p:cNvPicPr>
          <p:nvPr/>
        </p:nvPicPr>
        <p:blipFill>
          <a:blip r:embed="rId6"/>
          <a:stretch>
            <a:fillRect/>
          </a:stretch>
        </p:blipFill>
        <p:spPr>
          <a:xfrm>
            <a:off x="6467361" y="1004813"/>
            <a:ext cx="5037132" cy="4848374"/>
          </a:xfrm>
          <a:prstGeom prst="rect">
            <a:avLst/>
          </a:prstGeom>
        </p:spPr>
      </p:pic>
      <p:pic>
        <p:nvPicPr>
          <p:cNvPr id="29" name="Audio 28">
            <a:hlinkClick r:id="" action="ppaction://media"/>
            <a:extLst>
              <a:ext uri="{FF2B5EF4-FFF2-40B4-BE49-F238E27FC236}">
                <a16:creationId xmlns:a16="http://schemas.microsoft.com/office/drawing/2014/main" id="{4B17B1E2-CD6D-C25E-6764-FB39D6DD9B4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1558070"/>
      </p:ext>
    </p:extLst>
  </p:cSld>
  <p:clrMapOvr>
    <a:masterClrMapping/>
  </p:clrMapOvr>
  <mc:AlternateContent xmlns:mc="http://schemas.openxmlformats.org/markup-compatibility/2006" xmlns:p14="http://schemas.microsoft.com/office/powerpoint/2010/main">
    <mc:Choice Requires="p14">
      <p:transition spd="slow" p14:dur="2000" advTm="47532"/>
    </mc:Choice>
    <mc:Fallback xmlns="">
      <p:transition spd="slow" advTm="4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6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060FF2-E234-1562-5707-D5FFEE9D3869}"/>
              </a:ext>
            </a:extLst>
          </p:cNvPr>
          <p:cNvPicPr>
            <a:picLocks noChangeAspect="1"/>
          </p:cNvPicPr>
          <p:nvPr/>
        </p:nvPicPr>
        <p:blipFill>
          <a:blip r:embed="rId5"/>
          <a:stretch>
            <a:fillRect/>
          </a:stretch>
        </p:blipFill>
        <p:spPr>
          <a:xfrm>
            <a:off x="718179" y="830068"/>
            <a:ext cx="5061675" cy="5197864"/>
          </a:xfrm>
          <a:prstGeom prst="rect">
            <a:avLst/>
          </a:prstGeom>
        </p:spPr>
      </p:pic>
      <p:pic>
        <p:nvPicPr>
          <p:cNvPr id="6" name="Picture 5">
            <a:extLst>
              <a:ext uri="{FF2B5EF4-FFF2-40B4-BE49-F238E27FC236}">
                <a16:creationId xmlns:a16="http://schemas.microsoft.com/office/drawing/2014/main" id="{9B9F345B-367B-653E-7975-EBB725F0F029}"/>
              </a:ext>
            </a:extLst>
          </p:cNvPr>
          <p:cNvPicPr>
            <a:picLocks noChangeAspect="1"/>
          </p:cNvPicPr>
          <p:nvPr/>
        </p:nvPicPr>
        <p:blipFill>
          <a:blip r:embed="rId6"/>
          <a:stretch>
            <a:fillRect/>
          </a:stretch>
        </p:blipFill>
        <p:spPr>
          <a:xfrm>
            <a:off x="6329786" y="1295272"/>
            <a:ext cx="5312282" cy="4342791"/>
          </a:xfrm>
          <a:prstGeom prst="rect">
            <a:avLst/>
          </a:prstGeom>
        </p:spPr>
      </p:pic>
      <p:pic>
        <p:nvPicPr>
          <p:cNvPr id="18" name="Audio 17">
            <a:hlinkClick r:id="" action="ppaction://media"/>
            <a:extLst>
              <a:ext uri="{FF2B5EF4-FFF2-40B4-BE49-F238E27FC236}">
                <a16:creationId xmlns:a16="http://schemas.microsoft.com/office/drawing/2014/main" id="{F41ABF20-F830-C4AF-A476-7499E6E1D9A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2652415"/>
      </p:ext>
    </p:extLst>
  </p:cSld>
  <p:clrMapOvr>
    <a:masterClrMapping/>
  </p:clrMapOvr>
  <mc:AlternateContent xmlns:mc="http://schemas.openxmlformats.org/markup-compatibility/2006" xmlns:p14="http://schemas.microsoft.com/office/powerpoint/2010/main">
    <mc:Choice Requires="p14">
      <p:transition spd="slow" p14:dur="2000" advTm="47314"/>
    </mc:Choice>
    <mc:Fallback xmlns="">
      <p:transition spd="slow" advTm="4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B7551B-E747-9DD5-46E0-877649AB793D}"/>
              </a:ext>
            </a:extLst>
          </p:cNvPr>
          <p:cNvPicPr>
            <a:picLocks noChangeAspect="1"/>
          </p:cNvPicPr>
          <p:nvPr/>
        </p:nvPicPr>
        <p:blipFill>
          <a:blip r:embed="rId5"/>
          <a:stretch>
            <a:fillRect/>
          </a:stretch>
        </p:blipFill>
        <p:spPr>
          <a:xfrm>
            <a:off x="1410460" y="616274"/>
            <a:ext cx="9333738" cy="5625451"/>
          </a:xfrm>
          <a:prstGeom prst="rect">
            <a:avLst/>
          </a:prstGeom>
        </p:spPr>
      </p:pic>
      <p:pic>
        <p:nvPicPr>
          <p:cNvPr id="19" name="Audio 18">
            <a:hlinkClick r:id="" action="ppaction://media"/>
            <a:extLst>
              <a:ext uri="{FF2B5EF4-FFF2-40B4-BE49-F238E27FC236}">
                <a16:creationId xmlns:a16="http://schemas.microsoft.com/office/drawing/2014/main" id="{43E0D41A-914B-5679-A726-6DE078347E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8503894"/>
      </p:ext>
    </p:extLst>
  </p:cSld>
  <p:clrMapOvr>
    <a:masterClrMapping/>
  </p:clrMapOvr>
  <mc:AlternateContent xmlns:mc="http://schemas.openxmlformats.org/markup-compatibility/2006" xmlns:p14="http://schemas.microsoft.com/office/powerpoint/2010/main">
    <mc:Choice Requires="p14">
      <p:transition spd="slow" p14:dur="2000" advTm="21389"/>
    </mc:Choice>
    <mc:Fallback xmlns="">
      <p:transition spd="slow" advTm="2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6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373C7E-D070-878F-FFEC-6F9E4F0E345C}"/>
              </a:ext>
            </a:extLst>
          </p:cNvPr>
          <p:cNvPicPr>
            <a:picLocks noChangeAspect="1"/>
          </p:cNvPicPr>
          <p:nvPr/>
        </p:nvPicPr>
        <p:blipFill>
          <a:blip r:embed="rId5"/>
          <a:stretch>
            <a:fillRect/>
          </a:stretch>
        </p:blipFill>
        <p:spPr>
          <a:xfrm>
            <a:off x="7398173" y="643467"/>
            <a:ext cx="3175507"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12CB790-94D1-EB15-C90B-E9DBF75CB258}"/>
              </a:ext>
            </a:extLst>
          </p:cNvPr>
          <p:cNvPicPr>
            <a:picLocks noChangeAspect="1"/>
          </p:cNvPicPr>
          <p:nvPr/>
        </p:nvPicPr>
        <p:blipFill>
          <a:blip r:embed="rId6"/>
          <a:stretch>
            <a:fillRect/>
          </a:stretch>
        </p:blipFill>
        <p:spPr>
          <a:xfrm>
            <a:off x="1590462" y="643467"/>
            <a:ext cx="3231219" cy="5571066"/>
          </a:xfrm>
          <a:prstGeom prst="rect">
            <a:avLst/>
          </a:prstGeom>
        </p:spPr>
      </p:pic>
      <p:pic>
        <p:nvPicPr>
          <p:cNvPr id="16" name="Audio 15">
            <a:hlinkClick r:id="" action="ppaction://media"/>
            <a:extLst>
              <a:ext uri="{FF2B5EF4-FFF2-40B4-BE49-F238E27FC236}">
                <a16:creationId xmlns:a16="http://schemas.microsoft.com/office/drawing/2014/main" id="{E37A7138-2077-A49C-1599-C138D68559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0521302"/>
      </p:ext>
    </p:extLst>
  </p:cSld>
  <p:clrMapOvr>
    <a:masterClrMapping/>
  </p:clrMapOvr>
  <mc:AlternateContent xmlns:mc="http://schemas.openxmlformats.org/markup-compatibility/2006" xmlns:p14="http://schemas.microsoft.com/office/powerpoint/2010/main">
    <mc:Choice Requires="p14">
      <p:transition spd="slow" p14:dur="2000" advTm="41222"/>
    </mc:Choice>
    <mc:Fallback xmlns="">
      <p:transition spd="slow" advTm="4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5EB6A3-ADE8-A71B-8BA2-92E48C6D87F7}"/>
              </a:ext>
            </a:extLst>
          </p:cNvPr>
          <p:cNvPicPr>
            <a:picLocks noChangeAspect="1"/>
          </p:cNvPicPr>
          <p:nvPr/>
        </p:nvPicPr>
        <p:blipFill>
          <a:blip r:embed="rId5"/>
          <a:stretch>
            <a:fillRect/>
          </a:stretch>
        </p:blipFill>
        <p:spPr>
          <a:xfrm>
            <a:off x="6371530" y="643467"/>
            <a:ext cx="4199821" cy="5571066"/>
          </a:xfrm>
          <a:prstGeom prst="rect">
            <a:avLst/>
          </a:prstGeom>
        </p:spPr>
      </p:pic>
      <p:sp>
        <p:nvSpPr>
          <p:cNvPr id="5" name="TextBox 4">
            <a:extLst>
              <a:ext uri="{FF2B5EF4-FFF2-40B4-BE49-F238E27FC236}">
                <a16:creationId xmlns:a16="http://schemas.microsoft.com/office/drawing/2014/main" id="{1F021E36-2327-0DA6-40D5-181E02DCC52C}"/>
              </a:ext>
            </a:extLst>
          </p:cNvPr>
          <p:cNvSpPr txBox="1"/>
          <p:nvPr/>
        </p:nvSpPr>
        <p:spPr>
          <a:xfrm>
            <a:off x="681071" y="2829858"/>
            <a:ext cx="5486400" cy="369332"/>
          </a:xfrm>
          <a:prstGeom prst="rect">
            <a:avLst/>
          </a:prstGeom>
          <a:noFill/>
        </p:spPr>
        <p:txBody>
          <a:bodyPr wrap="square">
            <a:spAutoFit/>
          </a:bodyPr>
          <a:lstStyle/>
          <a:p>
            <a:pPr defTabSz="740664">
              <a:spcAft>
                <a:spcPts val="600"/>
              </a:spcAft>
            </a:pPr>
            <a:r>
              <a:rPr lang="en-GB" kern="1200" dirty="0">
                <a:solidFill>
                  <a:schemeClr val="tx1"/>
                </a:solidFill>
                <a:latin typeface="+mn-lt"/>
                <a:ea typeface="+mn-ea"/>
                <a:cs typeface="+mn-cs"/>
              </a:rPr>
              <a:t>https://www.yorkshiregardenstrust.org.uk/research/blog</a:t>
            </a:r>
            <a:endParaRPr lang="en-GB" dirty="0"/>
          </a:p>
        </p:txBody>
      </p:sp>
      <p:pic>
        <p:nvPicPr>
          <p:cNvPr id="6" name="Picture 5">
            <a:extLst>
              <a:ext uri="{FF2B5EF4-FFF2-40B4-BE49-F238E27FC236}">
                <a16:creationId xmlns:a16="http://schemas.microsoft.com/office/drawing/2014/main" id="{EC8D0F40-A746-9ED5-D86F-E0BB8AD1419B}"/>
              </a:ext>
            </a:extLst>
          </p:cNvPr>
          <p:cNvPicPr>
            <a:picLocks noChangeAspect="1"/>
          </p:cNvPicPr>
          <p:nvPr/>
        </p:nvPicPr>
        <p:blipFill>
          <a:blip r:embed="rId6"/>
          <a:stretch>
            <a:fillRect/>
          </a:stretch>
        </p:blipFill>
        <p:spPr>
          <a:xfrm>
            <a:off x="1868252" y="1066036"/>
            <a:ext cx="2321277" cy="820185"/>
          </a:xfrm>
          <a:prstGeom prst="rect">
            <a:avLst/>
          </a:prstGeom>
        </p:spPr>
      </p:pic>
      <p:sp>
        <p:nvSpPr>
          <p:cNvPr id="7" name="TextBox 6">
            <a:extLst>
              <a:ext uri="{FF2B5EF4-FFF2-40B4-BE49-F238E27FC236}">
                <a16:creationId xmlns:a16="http://schemas.microsoft.com/office/drawing/2014/main" id="{00CCB24D-5454-ECAA-D720-839A15E58F74}"/>
              </a:ext>
            </a:extLst>
          </p:cNvPr>
          <p:cNvSpPr txBox="1"/>
          <p:nvPr/>
        </p:nvSpPr>
        <p:spPr>
          <a:xfrm>
            <a:off x="1477665" y="2143945"/>
            <a:ext cx="4199820" cy="461665"/>
          </a:xfrm>
          <a:prstGeom prst="rect">
            <a:avLst/>
          </a:prstGeom>
          <a:noFill/>
        </p:spPr>
        <p:txBody>
          <a:bodyPr wrap="square" rtlCol="0">
            <a:spAutoFit/>
          </a:bodyPr>
          <a:lstStyle/>
          <a:p>
            <a:pPr defTabSz="740664">
              <a:spcAft>
                <a:spcPts val="600"/>
              </a:spcAft>
            </a:pPr>
            <a:r>
              <a:rPr lang="en-GB" sz="2400" dirty="0"/>
              <a:t>Related blogs</a:t>
            </a:r>
            <a:r>
              <a:rPr lang="en-GB" sz="2400" kern="1200" dirty="0">
                <a:solidFill>
                  <a:schemeClr val="tx1"/>
                </a:solidFill>
                <a:latin typeface="+mn-lt"/>
                <a:ea typeface="+mn-ea"/>
                <a:cs typeface="+mn-cs"/>
              </a:rPr>
              <a:t> on YGT website</a:t>
            </a:r>
            <a:endParaRPr lang="en-GB" sz="2400" dirty="0"/>
          </a:p>
        </p:txBody>
      </p:sp>
      <p:sp>
        <p:nvSpPr>
          <p:cNvPr id="8" name="TextBox 7">
            <a:extLst>
              <a:ext uri="{FF2B5EF4-FFF2-40B4-BE49-F238E27FC236}">
                <a16:creationId xmlns:a16="http://schemas.microsoft.com/office/drawing/2014/main" id="{4F823AEF-AD1F-A476-FE7C-A47BB34E54CF}"/>
              </a:ext>
            </a:extLst>
          </p:cNvPr>
          <p:cNvSpPr txBox="1"/>
          <p:nvPr/>
        </p:nvSpPr>
        <p:spPr>
          <a:xfrm>
            <a:off x="1106146" y="3550106"/>
            <a:ext cx="4441377" cy="1569660"/>
          </a:xfrm>
          <a:prstGeom prst="rect">
            <a:avLst/>
          </a:prstGeom>
          <a:noFill/>
        </p:spPr>
        <p:txBody>
          <a:bodyPr wrap="square" rtlCol="0">
            <a:spAutoFit/>
          </a:bodyPr>
          <a:lstStyle/>
          <a:p>
            <a:pPr algn="ctr" defTabSz="740664">
              <a:spcAft>
                <a:spcPts val="600"/>
              </a:spcAft>
            </a:pPr>
            <a:r>
              <a:rPr lang="en-GB" sz="2400" kern="1200" dirty="0">
                <a:solidFill>
                  <a:schemeClr val="tx1"/>
                </a:solidFill>
                <a:latin typeface="+mn-lt"/>
                <a:ea typeface="+mn-ea"/>
                <a:cs typeface="+mn-cs"/>
              </a:rPr>
              <a:t>Four blogs to complement each Instagram post, with historical information about each designed landscape</a:t>
            </a:r>
            <a:endParaRPr lang="en-GB" sz="2400" dirty="0"/>
          </a:p>
        </p:txBody>
      </p:sp>
      <p:pic>
        <p:nvPicPr>
          <p:cNvPr id="18" name="Audio 17">
            <a:hlinkClick r:id="" action="ppaction://media"/>
            <a:extLst>
              <a:ext uri="{FF2B5EF4-FFF2-40B4-BE49-F238E27FC236}">
                <a16:creationId xmlns:a16="http://schemas.microsoft.com/office/drawing/2014/main" id="{0DF5E50C-4B2A-DD05-E52B-40A7E6F4E62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1056727"/>
      </p:ext>
    </p:extLst>
  </p:cSld>
  <p:clrMapOvr>
    <a:masterClrMapping/>
  </p:clrMapOvr>
  <mc:AlternateContent xmlns:mc="http://schemas.openxmlformats.org/markup-compatibility/2006" xmlns:p14="http://schemas.microsoft.com/office/powerpoint/2010/main">
    <mc:Choice Requires="p14">
      <p:transition spd="slow" p14:dur="2000" advTm="33545"/>
    </mc:Choice>
    <mc:Fallback xmlns="">
      <p:transition spd="slow" advTm="3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EE4931-4A08-38B9-9A71-DDDBE0B3B1A2}"/>
              </a:ext>
            </a:extLst>
          </p:cNvPr>
          <p:cNvPicPr>
            <a:picLocks noChangeAspect="1"/>
          </p:cNvPicPr>
          <p:nvPr/>
        </p:nvPicPr>
        <p:blipFill>
          <a:blip r:embed="rId5"/>
          <a:stretch>
            <a:fillRect/>
          </a:stretch>
        </p:blipFill>
        <p:spPr>
          <a:xfrm>
            <a:off x="1440792" y="598154"/>
            <a:ext cx="9406753" cy="5623741"/>
          </a:xfrm>
          <a:prstGeom prst="rect">
            <a:avLst/>
          </a:prstGeom>
        </p:spPr>
      </p:pic>
      <p:pic>
        <p:nvPicPr>
          <p:cNvPr id="13" name="Audio 12">
            <a:hlinkClick r:id="" action="ppaction://media"/>
            <a:extLst>
              <a:ext uri="{FF2B5EF4-FFF2-40B4-BE49-F238E27FC236}">
                <a16:creationId xmlns:a16="http://schemas.microsoft.com/office/drawing/2014/main" id="{C5EEEE7F-3014-0E20-BAE0-174165A5EE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7601787"/>
      </p:ext>
    </p:extLst>
  </p:cSld>
  <p:clrMapOvr>
    <a:masterClrMapping/>
  </p:clrMapOvr>
  <mc:AlternateContent xmlns:mc="http://schemas.openxmlformats.org/markup-compatibility/2006" xmlns:p14="http://schemas.microsoft.com/office/powerpoint/2010/main">
    <mc:Choice Requires="p14">
      <p:transition spd="slow" p14:dur="2000" advTm="18104"/>
    </mc:Choice>
    <mc:Fallback xmlns="">
      <p:transition spd="slow" advTm="1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CBB09C10B71248B5B0C4B6B973DE1F" ma:contentTypeVersion="15" ma:contentTypeDescription="Create a new document." ma:contentTypeScope="" ma:versionID="1a2c033fbbc4e63424590fe65780eae2">
  <xsd:schema xmlns:xsd="http://www.w3.org/2001/XMLSchema" xmlns:xs="http://www.w3.org/2001/XMLSchema" xmlns:p="http://schemas.microsoft.com/office/2006/metadata/properties" xmlns:ns2="a86ee1e0-ca72-4501-abc7-420e5bb4065d" xmlns:ns3="7a758637-571d-49ba-80c6-81115d3d9e15" targetNamespace="http://schemas.microsoft.com/office/2006/metadata/properties" ma:root="true" ma:fieldsID="05729a028962a13597d1048d0f2b640f" ns2:_="" ns3:_="">
    <xsd:import namespace="a86ee1e0-ca72-4501-abc7-420e5bb4065d"/>
    <xsd:import namespace="7a758637-571d-49ba-80c6-81115d3d9e1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ee1e0-ca72-4501-abc7-420e5bb406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b3840f1-a85c-47f1-a018-20045b4327a4}" ma:internalName="TaxCatchAll" ma:showField="CatchAllData" ma:web="a86ee1e0-ca72-4501-abc7-420e5bb406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758637-571d-49ba-80c6-81115d3d9e1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803bd0f-db41-40ea-a479-c50fa7f44d1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86ee1e0-ca72-4501-abc7-420e5bb4065d" xsi:nil="true"/>
    <lcf76f155ced4ddcb4097134ff3c332f xmlns="7a758637-571d-49ba-80c6-81115d3d9e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2E15A1-BAA9-44C4-9473-E3A6957939C9}"/>
</file>

<file path=customXml/itemProps2.xml><?xml version="1.0" encoding="utf-8"?>
<ds:datastoreItem xmlns:ds="http://schemas.openxmlformats.org/officeDocument/2006/customXml" ds:itemID="{A9283651-145B-470F-A439-147EC43D04F1}"/>
</file>

<file path=customXml/itemProps3.xml><?xml version="1.0" encoding="utf-8"?>
<ds:datastoreItem xmlns:ds="http://schemas.openxmlformats.org/officeDocument/2006/customXml" ds:itemID="{A47EA754-8FB5-40C5-88B5-FEEA241C27C2}"/>
</file>

<file path=docProps/app.xml><?xml version="1.0" encoding="utf-8"?>
<Properties xmlns="http://schemas.openxmlformats.org/officeDocument/2006/extended-properties" xmlns:vt="http://schemas.openxmlformats.org/officeDocument/2006/docPropsVTypes">
  <TotalTime>492</TotalTime>
  <Words>1292</Words>
  <Application>Microsoft Office PowerPoint</Application>
  <PresentationFormat>Widescreen</PresentationFormat>
  <Paragraphs>94</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Kalinga</vt:lpstr>
      <vt:lpstr>Office Theme</vt:lpstr>
      <vt:lpstr>PowerPoint Presentation</vt:lpstr>
      <vt:lpstr>             @YorkshireGardensTrust</vt:lpstr>
      <vt:lpstr>             @YorkshireGardensTrust                     @TheGardensTrust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Falkingham</dc:creator>
  <cp:lastModifiedBy>Gail Falkingham</cp:lastModifiedBy>
  <cp:revision>68</cp:revision>
  <dcterms:created xsi:type="dcterms:W3CDTF">2023-07-04T17:29:28Z</dcterms:created>
  <dcterms:modified xsi:type="dcterms:W3CDTF">2024-01-31T14:42:39Z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920600.000000000</vt:lpwstr>
  </property>
  <property fmtid="{D5CDD505-2E9C-101B-9397-08002B2CF9AE}" pid="3" name="ContentTypeId">
    <vt:lpwstr>0x01010063CBB09C10B71248B5B0C4B6B973DE1F</vt:lpwstr>
  </property>
  <property fmtid="{D5CDD505-2E9C-101B-9397-08002B2CF9AE}" pid="4" name="MediaServiceImageTags">
    <vt:lpwstr/>
  </property>
</Properties>
</file>