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0" r:id="rId1"/>
  </p:sldMasterIdLst>
  <p:sldIdLst>
    <p:sldId id="256" r:id="rId2"/>
    <p:sldId id="259" r:id="rId3"/>
    <p:sldId id="261" r:id="rId4"/>
    <p:sldId id="257" r:id="rId5"/>
    <p:sldId id="262" r:id="rId6"/>
    <p:sldId id="260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3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7C91C9-5D02-50A1-7205-914E6C21A318}" v="1371" dt="2024-07-10T22:09:40.0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0666DC1-CD27-4874-9484-9D06C59FE4D0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77579F-F417-47C2-AC03-911CCED02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552" y="447675"/>
            <a:ext cx="8397511" cy="2714625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43E600-28DA-4780-9E00-2E12F74FF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552" y="3602037"/>
            <a:ext cx="8397511" cy="2460625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6F1DC-ADFB-42C9-AB34-FCB38C812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8219-6E45-4D12-B767-46F92D5844D4}" type="datetime1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99E6D-BBA8-4A15-94DA-DBE8A4FDE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03C82-8719-4FAC-94BF-2A91335FB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6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8A33-CB96-4CB1-9941-753BD0824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EB269-70DF-4510-A313-336226558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EA3CC-B2DC-4E87-826C-B885A7E62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30B8-6059-41E5-A5DC-C07A76F5859A}" type="datetime1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37F52-A7C4-4E21-A12A-02546D477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6031F-5A79-48A7-8EDC-DDD9A9E4B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84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188483-96C4-4E9C-AA6A-E70005461AEE}"/>
              </a:ext>
            </a:extLst>
          </p:cNvPr>
          <p:cNvSpPr/>
          <p:nvPr/>
        </p:nvSpPr>
        <p:spPr>
          <a:xfrm>
            <a:off x="9144000" y="0"/>
            <a:ext cx="3048000" cy="6854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4FCD54-7F0B-446E-9998-93E7BD7CE7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534222" y="365125"/>
            <a:ext cx="223867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766238-BBF1-4672-BC09-746C6967E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552" y="365125"/>
            <a:ext cx="8374062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F32A5-B67B-45C1-B454-12E9FBE0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D0CB7-D16E-4358-B7F4-EA4A24554592}" type="datetime1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91896-9441-4636-89D5-84E5932A1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8110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37DFE-7F48-4EB0-83BC-A93F342D2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140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9CF16-986E-4D90-AA40-CDB46E233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F14DA-A783-43BC-8F15-95408B89D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C48B6-C394-452A-94D9-D4802755D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96A2-D8F0-4E17-BFD0-A6C902250D59}" type="datetime1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58A8A-3DD0-41C8-9F48-F4309FA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06C92-7C02-4D34-B3E5-D549A7A36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51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66F9FA-E6B8-4CFC-B3F1-0C075546EE33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6F270-B2AA-4935-885F-5924B1F63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10862898" cy="272415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2658E-3D87-4D5A-A602-847153CC4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3695701"/>
            <a:ext cx="10862898" cy="23939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B1D84-A229-45B1-BD42-0DC0CE9F8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8C9C-1ACB-4C84-A002-C7E0E45B937A}" type="datetime1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4EEF4-D461-49D7-8F24-8BFE2444B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4055A-7488-4646-9E88-692036EA2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47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F1F74-ED26-4F8B-BF51-3533D8404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760"/>
            <a:ext cx="11264536" cy="16875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1D2D7-7F18-43E0-9B2E-3FCD83CC8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552" y="2552699"/>
            <a:ext cx="532370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CBBB66-EB7D-4F8C-9C78-1D1C88846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0162" y="2552699"/>
            <a:ext cx="532370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684E6-393D-4587-AA45-E6734FB47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F2A5-B297-4977-9E5B-4D3050E23689}" type="datetime1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D8EE0-0333-4ABC-AE18-10DD5071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52369-A8F0-4709-8372-B420A67DB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77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1592-4621-4D72-BC2D-F2C439F81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759"/>
            <a:ext cx="10870836" cy="16916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823F5-0A90-4666-BE88-2BE0D0A61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2436473"/>
            <a:ext cx="5332026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C6A7C-6260-463D-B3FD-71A07ACD0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552" y="3409051"/>
            <a:ext cx="5332026" cy="2780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F2AF8D-90ED-4512-9423-C91BF73A99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0162" y="2436473"/>
            <a:ext cx="5358285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D838EA-E20D-4CC3-83C2-AFE0DE9F73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0162" y="3409051"/>
            <a:ext cx="5358285" cy="2780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03F8A-08E1-4160-9B7E-E0CA4BF8E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7434-4794-409A-9547-04789BA47588}" type="datetime1">
              <a:rPr lang="en-US" smtClean="0"/>
              <a:t>7/10/2024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8291AB-3C5C-4BE1-9E50-02F489336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596E64-CD6C-4CF7-8624-FA4AE9760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803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562B3-06A0-4F2F-96EC-A062DAE2F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FC0095-49F0-4A83-AE8C-9D13E15C2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58635-357A-4E3D-B824-A5CEFDB8449C}" type="datetime1">
              <a:rPr lang="en-US" smtClean="0"/>
              <a:t>7/10/2024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824898-D4EA-497A-8FC8-43E0D0213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821F6-2C08-450C-A18C-702D73842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987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FFE119-5FCA-4D9C-9C07-1B81A0BF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6FF77-2719-4AD0-8740-0B90FF5D1EFB}" type="datetime1">
              <a:rPr lang="en-US" smtClean="0"/>
              <a:t>7/10/2024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C5995-6284-4D7F-AB1C-CA8FE63A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E4B0D-9C21-48D0-9438-C47370681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45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90AF76DA-8F95-47D9-9EB6-B1EC93437387}"/>
              </a:ext>
            </a:extLst>
          </p:cNvPr>
          <p:cNvGrpSpPr/>
          <p:nvPr/>
        </p:nvGrpSpPr>
        <p:grpSpPr>
          <a:xfrm>
            <a:off x="2" y="0"/>
            <a:ext cx="6095998" cy="6858002"/>
            <a:chOff x="1" y="4563942"/>
            <a:chExt cx="12192005" cy="229406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1355B14-077B-4BA1-962D-6E97D93FFCCC}"/>
                </a:ext>
              </a:extLst>
            </p:cNvPr>
            <p:cNvSpPr/>
            <p:nvPr/>
          </p:nvSpPr>
          <p:spPr>
            <a:xfrm>
              <a:off x="10" y="4563942"/>
              <a:ext cx="12191996" cy="22940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30B99F-AC6F-4973-A35E-16C87C38711D}"/>
                </a:ext>
              </a:extLst>
            </p:cNvPr>
            <p:cNvSpPr/>
            <p:nvPr/>
          </p:nvSpPr>
          <p:spPr>
            <a:xfrm>
              <a:off x="1" y="4563942"/>
              <a:ext cx="12192000" cy="229406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58E41614-9483-47F8-A429-FB0D1C5AA89A}"/>
              </a:ext>
            </a:extLst>
          </p:cNvPr>
          <p:cNvSpPr/>
          <p:nvPr/>
        </p:nvSpPr>
        <p:spPr>
          <a:xfrm>
            <a:off x="0" y="0"/>
            <a:ext cx="6095999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B5E91C-3C4F-40A2-BCC6-918D3BED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5287234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0F113-1C61-4F74-BD5B-727668BBE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62" y="457201"/>
            <a:ext cx="5085226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EB228-A180-4DF6-9D5B-2CF86B6B9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552" y="2514600"/>
            <a:ext cx="5287234" cy="33543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13719-D65D-4BAE-97B7-FAE8F3998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1C83-1089-48B9-8B65-293D4C236D35}" type="datetime1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7F5BB-DC3C-45D1-A0D2-05168FEC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44BA3-19DB-4072-9A2C-08C92361A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53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0A6909D-DC0B-4221-8140-21E981D896AF}"/>
              </a:ext>
            </a:extLst>
          </p:cNvPr>
          <p:cNvGrpSpPr/>
          <p:nvPr/>
        </p:nvGrpSpPr>
        <p:grpSpPr>
          <a:xfrm>
            <a:off x="2" y="0"/>
            <a:ext cx="6095998" cy="6858002"/>
            <a:chOff x="1" y="4563942"/>
            <a:chExt cx="12192005" cy="22940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D581C2-F39E-4958-A3F3-BB65AB1C5E66}"/>
                </a:ext>
              </a:extLst>
            </p:cNvPr>
            <p:cNvSpPr/>
            <p:nvPr/>
          </p:nvSpPr>
          <p:spPr>
            <a:xfrm>
              <a:off x="10" y="4563942"/>
              <a:ext cx="12191996" cy="22940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D77040-27EF-4D2C-8D34-32337B0C8544}"/>
                </a:ext>
              </a:extLst>
            </p:cNvPr>
            <p:cNvSpPr/>
            <p:nvPr/>
          </p:nvSpPr>
          <p:spPr>
            <a:xfrm>
              <a:off x="1" y="4563942"/>
              <a:ext cx="12192000" cy="229406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1A26D20-69F8-4BBC-98C0-BEB470AB8284}"/>
              </a:ext>
            </a:extLst>
          </p:cNvPr>
          <p:cNvSpPr/>
          <p:nvPr/>
        </p:nvSpPr>
        <p:spPr>
          <a:xfrm>
            <a:off x="0" y="0"/>
            <a:ext cx="6095999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47B6BC-4B2A-4001-9634-47473F827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5211519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97D074-2CCB-4AB8-A7A0-7847D3C1E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0162" y="457201"/>
            <a:ext cx="5085226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FB94BD-D906-4213-9F31-1BE17A86F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552" y="2514600"/>
            <a:ext cx="5211519" cy="33543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1B8431-70CB-4E9F-8A49-CDFF18554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FE45-CC1E-47DB-8B82-6CF0636FBDB8}" type="datetime1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2F293-170E-410E-88BF-187A63C5E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D93A2-588D-43B5-B6FA-0B7892E6E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98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A26A151-13BF-4305-A6DC-9DC7C9877195}"/>
              </a:ext>
            </a:extLst>
          </p:cNvPr>
          <p:cNvSpPr/>
          <p:nvPr/>
        </p:nvSpPr>
        <p:spPr>
          <a:xfrm>
            <a:off x="0" y="0"/>
            <a:ext cx="12192000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EE6AE3-3BCC-4B3B-AC4E-60F910144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10869248" cy="16875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B514A-E7EA-41A8-ADBA-85CA1DF6D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2576513"/>
            <a:ext cx="10869248" cy="360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CB0BD-D6E3-4B3D-BCBB-6FECA5D63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221" y="63572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C8E16-3C03-4238-9C6F-B34F3D10F77E}" type="datetime1">
              <a:rPr lang="en-US" smtClean="0"/>
              <a:t>7/10/2024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147F7-B466-4892-BE27-876F94751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70162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B4FE0-65CC-4435-A6AF-150E52F35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4983" y="6356350"/>
            <a:ext cx="12807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21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789" r:id="rId6"/>
    <p:sldLayoutId id="2147483794" r:id="rId7"/>
    <p:sldLayoutId id="2147483790" r:id="rId8"/>
    <p:sldLayoutId id="2147483791" r:id="rId9"/>
    <p:sldLayoutId id="2147483792" r:id="rId10"/>
    <p:sldLayoutId id="214748379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6811A6C-040C-4C5A-8FF3-63EC6CC40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EF3F9A-9717-4ACB-A30D-96694842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095998" cy="4573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600" y="291768"/>
            <a:ext cx="5394569" cy="3983995"/>
          </a:xfrm>
        </p:spPr>
        <p:txBody>
          <a:bodyPr anchor="ctr">
            <a:normAutofit/>
          </a:bodyPr>
          <a:lstStyle/>
          <a:p>
            <a:r>
              <a:rPr lang="en-US" sz="3800" dirty="0"/>
              <a:t>Suffolks Unforgettable Garden Story</a:t>
            </a:r>
            <a:br>
              <a:rPr lang="en-US" sz="3800" dirty="0"/>
            </a:br>
            <a:br>
              <a:rPr lang="en-US" sz="3800" dirty="0"/>
            </a:br>
            <a:r>
              <a:rPr lang="en-US" sz="2800" dirty="0"/>
              <a:t>Protecting Historic Designed Landscapes</a:t>
            </a:r>
          </a:p>
        </p:txBody>
      </p:sp>
      <p:pic>
        <p:nvPicPr>
          <p:cNvPr id="5" name="Picture 4" descr="A black and white photo of a garden&#10;&#10;Description automatically generated">
            <a:extLst>
              <a:ext uri="{FF2B5EF4-FFF2-40B4-BE49-F238E27FC236}">
                <a16:creationId xmlns:a16="http://schemas.microsoft.com/office/drawing/2014/main" id="{AB55BD9D-557A-734B-85E8-6B07141F88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84" r="-1" b="12897"/>
          <a:stretch/>
        </p:blipFill>
        <p:spPr>
          <a:xfrm>
            <a:off x="6095999" y="10"/>
            <a:ext cx="6096002" cy="6857990"/>
          </a:xfrm>
          <a:prstGeom prst="rect">
            <a:avLst/>
          </a:prstGeom>
        </p:spPr>
      </p:pic>
      <p:pic>
        <p:nvPicPr>
          <p:cNvPr id="8" name="Picture 7" descr="A logo with a wave and text&#10;&#10;Description automatically generated">
            <a:extLst>
              <a:ext uri="{FF2B5EF4-FFF2-40B4-BE49-F238E27FC236}">
                <a16:creationId xmlns:a16="http://schemas.microsoft.com/office/drawing/2014/main" id="{72D6BC60-0A18-4769-5EAF-2908BB778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18" y="4935793"/>
            <a:ext cx="1247532" cy="1546123"/>
          </a:xfrm>
          <a:prstGeom prst="rect">
            <a:avLst/>
          </a:prstGeom>
        </p:spPr>
      </p:pic>
      <p:pic>
        <p:nvPicPr>
          <p:cNvPr id="10" name="Picture 9" descr="A green and white logo&#10;&#10;Description automatically generated">
            <a:extLst>
              <a:ext uri="{FF2B5EF4-FFF2-40B4-BE49-F238E27FC236}">
                <a16:creationId xmlns:a16="http://schemas.microsoft.com/office/drawing/2014/main" id="{334F3224-0698-A1C9-2E43-D91FF5806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94" y="5099531"/>
            <a:ext cx="2433484" cy="1206359"/>
          </a:xfrm>
          <a:prstGeom prst="rect">
            <a:avLst/>
          </a:prstGeom>
        </p:spPr>
      </p:pic>
      <p:pic>
        <p:nvPicPr>
          <p:cNvPr id="12" name="Picture 11" descr="A white sign with black text&#10;&#10;Description automatically generated">
            <a:extLst>
              <a:ext uri="{FF2B5EF4-FFF2-40B4-BE49-F238E27FC236}">
                <a16:creationId xmlns:a16="http://schemas.microsoft.com/office/drawing/2014/main" id="{E6D46EBF-0554-7630-F03C-FA4BE64500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7076" y="5285760"/>
            <a:ext cx="1619558" cy="8461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031677-411B-DBFC-C15E-3503CDE637C3}"/>
              </a:ext>
            </a:extLst>
          </p:cNvPr>
          <p:cNvSpPr txBox="1"/>
          <p:nvPr/>
        </p:nvSpPr>
        <p:spPr>
          <a:xfrm>
            <a:off x="6096195" y="6473557"/>
            <a:ext cx="50357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Postcard of </a:t>
            </a:r>
            <a:r>
              <a:rPr lang="en-US" err="1">
                <a:solidFill>
                  <a:schemeClr val="bg1"/>
                </a:solidFill>
              </a:rPr>
              <a:t>Somerleyton</a:t>
            </a:r>
            <a:r>
              <a:rPr lang="en-US" dirty="0">
                <a:solidFill>
                  <a:schemeClr val="bg1"/>
                </a:solidFill>
              </a:rPr>
              <a:t> Hall, Winter Gardens.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white sign with black text&#10;&#10;Description automatically generated">
            <a:extLst>
              <a:ext uri="{FF2B5EF4-FFF2-40B4-BE49-F238E27FC236}">
                <a16:creationId xmlns:a16="http://schemas.microsoft.com/office/drawing/2014/main" id="{CE8199C4-6CD2-B029-CDE6-EFD3EDBDE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7091" y="5594401"/>
            <a:ext cx="1767042" cy="993673"/>
          </a:xfrm>
        </p:spPr>
      </p:pic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7DC75832-8B66-6CD8-8048-54818EC5D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23" y="5480530"/>
            <a:ext cx="2359743" cy="1218649"/>
          </a:xfrm>
          <a:prstGeom prst="rect">
            <a:avLst/>
          </a:prstGeom>
        </p:spPr>
      </p:pic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C9BDCB5-E0BD-C81E-DC9B-EC4018071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064" y="5480172"/>
            <a:ext cx="3355259" cy="1207075"/>
          </a:xfrm>
          <a:prstGeom prst="rect">
            <a:avLst/>
          </a:prstGeom>
        </p:spPr>
      </p:pic>
      <p:pic>
        <p:nvPicPr>
          <p:cNvPr id="2" name="Picture 1" descr="A group of people standing in a room with shelves&#10;&#10;Description automatically generated">
            <a:extLst>
              <a:ext uri="{FF2B5EF4-FFF2-40B4-BE49-F238E27FC236}">
                <a16:creationId xmlns:a16="http://schemas.microsoft.com/office/drawing/2014/main" id="{67FE9606-F3E0-C961-E799-8EF247628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25415"/>
            <a:ext cx="5955322" cy="4114800"/>
          </a:xfrm>
          <a:prstGeom prst="rect">
            <a:avLst/>
          </a:prstGeom>
        </p:spPr>
      </p:pic>
      <p:pic>
        <p:nvPicPr>
          <p:cNvPr id="7" name="Picture 6" descr="A group of people standing on a path in a park&#10;&#10;Description automatically generated">
            <a:extLst>
              <a:ext uri="{FF2B5EF4-FFF2-40B4-BE49-F238E27FC236}">
                <a16:creationId xmlns:a16="http://schemas.microsoft.com/office/drawing/2014/main" id="{C5C5BDD6-A6FF-33E9-01FB-83310E88B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1878" y="1124750"/>
            <a:ext cx="6260123" cy="411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61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white sign with black text&#10;&#10;Description automatically generated">
            <a:extLst>
              <a:ext uri="{FF2B5EF4-FFF2-40B4-BE49-F238E27FC236}">
                <a16:creationId xmlns:a16="http://schemas.microsoft.com/office/drawing/2014/main" id="{CE8199C4-6CD2-B029-CDE6-EFD3EDBDE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7091" y="5594401"/>
            <a:ext cx="1767042" cy="993673"/>
          </a:xfrm>
        </p:spPr>
      </p:pic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7DC75832-8B66-6CD8-8048-54818EC5D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23" y="5480530"/>
            <a:ext cx="2359743" cy="1218649"/>
          </a:xfrm>
          <a:prstGeom prst="rect">
            <a:avLst/>
          </a:prstGeom>
        </p:spPr>
      </p:pic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C9BDCB5-E0BD-C81E-DC9B-EC4018071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064" y="5480172"/>
            <a:ext cx="3355259" cy="1207075"/>
          </a:xfrm>
          <a:prstGeom prst="rect">
            <a:avLst/>
          </a:prstGeom>
        </p:spPr>
      </p:pic>
      <p:pic>
        <p:nvPicPr>
          <p:cNvPr id="3" name="Picture 2" descr="A person standing in a grassy area&#10;&#10;Description automatically generated">
            <a:extLst>
              <a:ext uri="{FF2B5EF4-FFF2-40B4-BE49-F238E27FC236}">
                <a16:creationId xmlns:a16="http://schemas.microsoft.com/office/drawing/2014/main" id="{B3DD1F5B-F795-9926-F348-7CA98340B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508" y="1406769"/>
            <a:ext cx="5580184" cy="4056183"/>
          </a:xfrm>
          <a:prstGeom prst="rect">
            <a:avLst/>
          </a:prstGeom>
        </p:spPr>
      </p:pic>
      <p:pic>
        <p:nvPicPr>
          <p:cNvPr id="2" name="Picture 1" descr="A person and child standing next to a large tree&#10;&#10;Description automatically generated">
            <a:extLst>
              <a:ext uri="{FF2B5EF4-FFF2-40B4-BE49-F238E27FC236}">
                <a16:creationId xmlns:a16="http://schemas.microsoft.com/office/drawing/2014/main" id="{DD943D8A-4385-84C5-8F96-E88EDA0D53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647" y="1406769"/>
            <a:ext cx="5533292" cy="40561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BCE6E3-FBFA-2F95-647D-542118D67FA3}"/>
              </a:ext>
            </a:extLst>
          </p:cNvPr>
          <p:cNvSpPr txBox="1"/>
          <p:nvPr/>
        </p:nvSpPr>
        <p:spPr>
          <a:xfrm>
            <a:off x="475505" y="449980"/>
            <a:ext cx="616780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Bahnschrift"/>
              </a:rPr>
              <a:t>Site visits</a:t>
            </a:r>
          </a:p>
        </p:txBody>
      </p:sp>
    </p:spTree>
    <p:extLst>
      <p:ext uri="{BB962C8B-B14F-4D97-AF65-F5344CB8AC3E}">
        <p14:creationId xmlns:p14="http://schemas.microsoft.com/office/powerpoint/2010/main" val="600048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white sign with black text&#10;&#10;Description automatically generated">
            <a:extLst>
              <a:ext uri="{FF2B5EF4-FFF2-40B4-BE49-F238E27FC236}">
                <a16:creationId xmlns:a16="http://schemas.microsoft.com/office/drawing/2014/main" id="{CE8199C4-6CD2-B029-CDE6-EFD3EDBDE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7091" y="5594401"/>
            <a:ext cx="1767042" cy="993673"/>
          </a:xfrm>
        </p:spPr>
      </p:pic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7DC75832-8B66-6CD8-8048-54818EC5D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23" y="5480530"/>
            <a:ext cx="2359743" cy="1218649"/>
          </a:xfrm>
          <a:prstGeom prst="rect">
            <a:avLst/>
          </a:prstGeom>
        </p:spPr>
      </p:pic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C9BDCB5-E0BD-C81E-DC9B-EC4018071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064" y="5480172"/>
            <a:ext cx="3355259" cy="1207075"/>
          </a:xfrm>
          <a:prstGeom prst="rect">
            <a:avLst/>
          </a:prstGeom>
        </p:spPr>
      </p:pic>
      <p:pic>
        <p:nvPicPr>
          <p:cNvPr id="3" name="Picture 2" descr="Row boats on the water&#10;&#10;Description automatically generated">
            <a:extLst>
              <a:ext uri="{FF2B5EF4-FFF2-40B4-BE49-F238E27FC236}">
                <a16:creationId xmlns:a16="http://schemas.microsoft.com/office/drawing/2014/main" id="{2B94EFA9-EE4D-3F4B-79EE-2070861C58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486400" cy="4114800"/>
          </a:xfrm>
          <a:prstGeom prst="rect">
            <a:avLst/>
          </a:prstGeom>
        </p:spPr>
      </p:pic>
      <p:pic>
        <p:nvPicPr>
          <p:cNvPr id="2" name="Picture 1" descr="A group of women standing in front of a sign&#10;&#10;Description automatically generated">
            <a:extLst>
              <a:ext uri="{FF2B5EF4-FFF2-40B4-BE49-F238E27FC236}">
                <a16:creationId xmlns:a16="http://schemas.microsoft.com/office/drawing/2014/main" id="{9DBA35A5-3580-0EF0-ACC3-4D37E89439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092" y="422031"/>
            <a:ext cx="6834553" cy="474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94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white sign with black text&#10;&#10;Description automatically generated">
            <a:extLst>
              <a:ext uri="{FF2B5EF4-FFF2-40B4-BE49-F238E27FC236}">
                <a16:creationId xmlns:a16="http://schemas.microsoft.com/office/drawing/2014/main" id="{CE8199C4-6CD2-B029-CDE6-EFD3EDBDE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7091" y="5594401"/>
            <a:ext cx="1767042" cy="993673"/>
          </a:xfrm>
        </p:spPr>
      </p:pic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7DC75832-8B66-6CD8-8048-54818EC5D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23" y="5480530"/>
            <a:ext cx="2359743" cy="1218649"/>
          </a:xfrm>
          <a:prstGeom prst="rect">
            <a:avLst/>
          </a:prstGeom>
        </p:spPr>
      </p:pic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C9BDCB5-E0BD-C81E-DC9B-EC4018071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064" y="5480172"/>
            <a:ext cx="3355259" cy="12070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79D4C0-07C8-76FF-9DB3-2C31CFA98913}"/>
              </a:ext>
            </a:extLst>
          </p:cNvPr>
          <p:cNvSpPr txBox="1"/>
          <p:nvPr/>
        </p:nvSpPr>
        <p:spPr>
          <a:xfrm>
            <a:off x="885911" y="2418330"/>
            <a:ext cx="8623679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Bahnschrift"/>
                <a:ea typeface="+mn-lt"/>
                <a:cs typeface="+mn-lt"/>
              </a:rPr>
              <a:t>7 new sites</a:t>
            </a: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Bahnschrift"/>
                <a:ea typeface="+mn-lt"/>
                <a:cs typeface="+mn-lt"/>
              </a:rPr>
              <a:t> on Historic England's National Heritage List for England.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Bahnschrift"/>
            </a:endParaRP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Bahnschrift"/>
              <a:ea typeface="+mn-lt"/>
              <a:cs typeface="+mn-lt"/>
            </a:endParaRP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Bahnschrift"/>
                <a:ea typeface="+mn-lt"/>
                <a:cs typeface="+mn-lt"/>
              </a:rPr>
              <a:t>The newly protected parks and gardens include: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Bahnschrift"/>
            </a:endParaRP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Bahnschrift"/>
              <a:ea typeface="+mn-lt"/>
              <a:cs typeface="+mn-lt"/>
            </a:endParaRPr>
          </a:p>
          <a:p>
            <a:pPr marL="285750" indent="-285750">
              <a:buFont typeface="Wingdings"/>
              <a:buChar char="v"/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Bahnschrift"/>
                <a:ea typeface="+mn-lt"/>
                <a:cs typeface="+mn-lt"/>
              </a:rPr>
              <a:t>Abbot’s Hall in Stowmarket – the pleasure grounds of an early 18</a:t>
            </a:r>
            <a:r>
              <a:rPr lang="en-US" sz="1600" baseline="30000">
                <a:solidFill>
                  <a:schemeClr val="tx1">
                    <a:lumMod val="65000"/>
                    <a:lumOff val="35000"/>
                  </a:schemeClr>
                </a:solidFill>
                <a:latin typeface="Bahnschrift"/>
                <a:ea typeface="+mn-lt"/>
                <a:cs typeface="+mn-lt"/>
              </a:rPr>
              <a:t>th</a:t>
            </a: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Bahnschrift"/>
                <a:ea typeface="+mn-lt"/>
                <a:cs typeface="+mn-lt"/>
              </a:rPr>
              <a:t> century house;</a:t>
            </a:r>
            <a:endParaRPr lang="en-US" sz="1600">
              <a:solidFill>
                <a:schemeClr val="tx1">
                  <a:lumMod val="65000"/>
                  <a:lumOff val="35000"/>
                </a:schemeClr>
              </a:solidFill>
              <a:latin typeface="Bahnschrift"/>
            </a:endParaRPr>
          </a:p>
          <a:p>
            <a:pPr marL="285750" indent="-285750">
              <a:buFont typeface="Wingdings"/>
              <a:buChar char="v"/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Bahnschrift"/>
                <a:ea typeface="+mn-lt"/>
                <a:cs typeface="+mn-lt"/>
              </a:rPr>
              <a:t>Thorpeness Meare – the vibrant and adventurous landscape of Britain’s first purpose-built holiday village;</a:t>
            </a:r>
            <a:endParaRPr lang="en-US" sz="1600">
              <a:solidFill>
                <a:schemeClr val="tx1">
                  <a:lumMod val="65000"/>
                  <a:lumOff val="35000"/>
                </a:schemeClr>
              </a:solidFill>
              <a:latin typeface="Bahnschrift"/>
            </a:endParaRPr>
          </a:p>
          <a:p>
            <a:pPr marL="285750" indent="-285750">
              <a:buFont typeface="Wingdings"/>
              <a:buChar char="v"/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Bahnschrift"/>
                <a:ea typeface="+mn-lt"/>
                <a:cs typeface="+mn-lt"/>
              </a:rPr>
              <a:t>Crow’s Hall – an early country house landscape with stunning views;</a:t>
            </a:r>
            <a:endParaRPr lang="en-US" sz="1600">
              <a:solidFill>
                <a:schemeClr val="tx1">
                  <a:lumMod val="65000"/>
                  <a:lumOff val="35000"/>
                </a:schemeClr>
              </a:solidFill>
              <a:latin typeface="Bahnschrift"/>
            </a:endParaRPr>
          </a:p>
          <a:p>
            <a:pPr marL="285750" indent="-285750">
              <a:buFont typeface="Wingdings"/>
              <a:buChar char="v"/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Bahnschrift"/>
                <a:ea typeface="+mn-lt"/>
                <a:cs typeface="+mn-lt"/>
              </a:rPr>
              <a:t>Staverton Park – once owned by royalty</a:t>
            </a:r>
            <a:endParaRPr lang="en-US" sz="1600">
              <a:solidFill>
                <a:schemeClr val="tx1">
                  <a:lumMod val="65000"/>
                  <a:lumOff val="35000"/>
                </a:schemeClr>
              </a:solidFill>
              <a:latin typeface="Bahnschrift"/>
            </a:endParaRPr>
          </a:p>
          <a:p>
            <a:pPr marL="285750" indent="-285750">
              <a:buFont typeface="Wingdings"/>
              <a:buChar char="v"/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Bahnschrift"/>
                <a:ea typeface="+mn-lt"/>
                <a:cs typeface="+mn-lt"/>
              </a:rPr>
              <a:t>the Walled Garden at the Royal Hospital School in Holbrook – featuring a distinctive ‘crinkle-crankle’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/>
                <a:ea typeface="+mn-lt"/>
                <a:cs typeface="+mn-lt"/>
              </a:rPr>
              <a:t>wall.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Bahnschrift"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B0C361-FB2E-825B-FA36-B7D82D2AA351}"/>
              </a:ext>
            </a:extLst>
          </p:cNvPr>
          <p:cNvSpPr txBox="1"/>
          <p:nvPr/>
        </p:nvSpPr>
        <p:spPr>
          <a:xfrm>
            <a:off x="881114" y="956103"/>
            <a:ext cx="768632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5400">
                <a:solidFill>
                  <a:schemeClr val="bg1"/>
                </a:solidFill>
                <a:latin typeface="Bahnschrift"/>
              </a:rPr>
              <a:t>Outcomes</a:t>
            </a:r>
          </a:p>
        </p:txBody>
      </p:sp>
    </p:spTree>
    <p:extLst>
      <p:ext uri="{BB962C8B-B14F-4D97-AF65-F5344CB8AC3E}">
        <p14:creationId xmlns:p14="http://schemas.microsoft.com/office/powerpoint/2010/main" val="3180957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white sign with black text&#10;&#10;Description automatically generated">
            <a:extLst>
              <a:ext uri="{FF2B5EF4-FFF2-40B4-BE49-F238E27FC236}">
                <a16:creationId xmlns:a16="http://schemas.microsoft.com/office/drawing/2014/main" id="{CE8199C4-6CD2-B029-CDE6-EFD3EDBDE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7091" y="5594401"/>
            <a:ext cx="1767042" cy="993673"/>
          </a:xfrm>
        </p:spPr>
      </p:pic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7DC75832-8B66-6CD8-8048-54818EC5D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23" y="5480530"/>
            <a:ext cx="2359743" cy="1218649"/>
          </a:xfrm>
          <a:prstGeom prst="rect">
            <a:avLst/>
          </a:prstGeom>
        </p:spPr>
      </p:pic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C9BDCB5-E0BD-C81E-DC9B-EC4018071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064" y="5480172"/>
            <a:ext cx="3355259" cy="12070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675AF4-0AB7-D2F9-D8A6-4D1FA11C469E}"/>
              </a:ext>
            </a:extLst>
          </p:cNvPr>
          <p:cNvSpPr txBox="1"/>
          <p:nvPr/>
        </p:nvSpPr>
        <p:spPr>
          <a:xfrm>
            <a:off x="827199" y="989143"/>
            <a:ext cx="817374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5400">
                <a:solidFill>
                  <a:schemeClr val="bg1"/>
                </a:solidFill>
                <a:latin typeface="Bahnschrift"/>
              </a:rPr>
              <a:t>Legacy</a:t>
            </a:r>
          </a:p>
        </p:txBody>
      </p:sp>
      <p:pic>
        <p:nvPicPr>
          <p:cNvPr id="3" name="Picture 2" descr="A screenshot of a book&#10;&#10;Description automatically generated">
            <a:extLst>
              <a:ext uri="{FF2B5EF4-FFF2-40B4-BE49-F238E27FC236}">
                <a16:creationId xmlns:a16="http://schemas.microsoft.com/office/drawing/2014/main" id="{E6CA1268-3D04-1EA2-52A9-0242F15AB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1682" y="269631"/>
            <a:ext cx="4669376" cy="5052645"/>
          </a:xfrm>
          <a:prstGeom prst="rect">
            <a:avLst/>
          </a:prstGeom>
        </p:spPr>
      </p:pic>
      <p:pic>
        <p:nvPicPr>
          <p:cNvPr id="7" name="Picture 6" descr="A person standing on a road with trees and grass&#10;&#10;Description automatically generated">
            <a:extLst>
              <a:ext uri="{FF2B5EF4-FFF2-40B4-BE49-F238E27FC236}">
                <a16:creationId xmlns:a16="http://schemas.microsoft.com/office/drawing/2014/main" id="{E1ADCAAE-D6A9-8C27-115D-07B71725F3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9796" y="668215"/>
            <a:ext cx="3355301" cy="463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89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white sign with black text&#10;&#10;Description automatically generated">
            <a:extLst>
              <a:ext uri="{FF2B5EF4-FFF2-40B4-BE49-F238E27FC236}">
                <a16:creationId xmlns:a16="http://schemas.microsoft.com/office/drawing/2014/main" id="{CE8199C4-6CD2-B029-CDE6-EFD3EDBDE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7091" y="5594401"/>
            <a:ext cx="1767042" cy="993673"/>
          </a:xfrm>
        </p:spPr>
      </p:pic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7DC75832-8B66-6CD8-8048-54818EC5D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23" y="5480530"/>
            <a:ext cx="2359743" cy="1218649"/>
          </a:xfrm>
          <a:prstGeom prst="rect">
            <a:avLst/>
          </a:prstGeom>
        </p:spPr>
      </p:pic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C9BDCB5-E0BD-C81E-DC9B-EC4018071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064" y="5480172"/>
            <a:ext cx="3355259" cy="12070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675AF4-0AB7-D2F9-D8A6-4D1FA11C469E}"/>
              </a:ext>
            </a:extLst>
          </p:cNvPr>
          <p:cNvSpPr txBox="1"/>
          <p:nvPr/>
        </p:nvSpPr>
        <p:spPr>
          <a:xfrm>
            <a:off x="827199" y="1176712"/>
            <a:ext cx="817374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Bahnschrift"/>
                <a:ea typeface="+mn-lt"/>
                <a:cs typeface="+mn-lt"/>
              </a:rPr>
              <a:t>The Suffolk Gardens Trust </a:t>
            </a:r>
            <a:r>
              <a:rPr lang="en-US" sz="4000">
                <a:solidFill>
                  <a:schemeClr val="bg1"/>
                </a:solidFill>
                <a:latin typeface="Bahnschrift"/>
                <a:ea typeface="+mn-lt"/>
                <a:cs typeface="+mn-lt"/>
              </a:rPr>
              <a:t>Website</a:t>
            </a:r>
            <a:endParaRPr lang="en-US" sz="4000" dirty="0">
              <a:solidFill>
                <a:schemeClr val="bg1"/>
              </a:solidFill>
              <a:latin typeface="Bahnschrif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3E6926-57EB-6487-41C4-FD0DA362815F}"/>
              </a:ext>
            </a:extLst>
          </p:cNvPr>
          <p:cNvSpPr txBox="1"/>
          <p:nvPr/>
        </p:nvSpPr>
        <p:spPr>
          <a:xfrm>
            <a:off x="827198" y="3154559"/>
            <a:ext cx="4874253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v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Bahnschrift"/>
              </a:rPr>
              <a:t>Suffolkgardenstrust.org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 Next LT Pro"/>
            </a:endParaRPr>
          </a:p>
          <a:p>
            <a:pPr marL="285750" indent="-285750" algn="l">
              <a:buFont typeface="Wingdings"/>
              <a:buChar char="v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Bahnschrift"/>
            </a:endParaRPr>
          </a:p>
          <a:p>
            <a:pPr marL="285750" indent="-285750">
              <a:buFont typeface="Wingdings"/>
              <a:buChar char="v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Bahnschrift"/>
              </a:rPr>
              <a:t>Registered parks &amp; gardens</a:t>
            </a:r>
          </a:p>
          <a:p>
            <a:pPr marL="285750" indent="-285750">
              <a:buFont typeface="Wingdings"/>
              <a:buChar char="v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Bahnschrift"/>
            </a:endParaRPr>
          </a:p>
          <a:p>
            <a:pPr marL="285750" indent="-285750">
              <a:buFont typeface="Wingdings"/>
              <a:buChar char="v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Bahnschrift"/>
              </a:rPr>
              <a:t>Memorable parks &amp; gardens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Bahnschrift"/>
            </a:endParaRPr>
          </a:p>
        </p:txBody>
      </p:sp>
      <p:pic>
        <p:nvPicPr>
          <p:cNvPr id="10" name="Picture 9" descr="A water body with trees and a brick wall&#10;&#10;Description automatically generated">
            <a:extLst>
              <a:ext uri="{FF2B5EF4-FFF2-40B4-BE49-F238E27FC236}">
                <a16:creationId xmlns:a16="http://schemas.microsoft.com/office/drawing/2014/main" id="{CE5353B4-ECA8-0D8C-CE4B-6A71E7000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1969" y="2326494"/>
            <a:ext cx="6096000" cy="314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86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white sign with black text&#10;&#10;Description automatically generated">
            <a:extLst>
              <a:ext uri="{FF2B5EF4-FFF2-40B4-BE49-F238E27FC236}">
                <a16:creationId xmlns:a16="http://schemas.microsoft.com/office/drawing/2014/main" id="{CE8199C4-6CD2-B029-CDE6-EFD3EDBDE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7091" y="5594401"/>
            <a:ext cx="1767042" cy="993673"/>
          </a:xfrm>
        </p:spPr>
      </p:pic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7DC75832-8B66-6CD8-8048-54818EC5D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23" y="5480530"/>
            <a:ext cx="2359743" cy="1218649"/>
          </a:xfrm>
          <a:prstGeom prst="rect">
            <a:avLst/>
          </a:prstGeom>
        </p:spPr>
      </p:pic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C9BDCB5-E0BD-C81E-DC9B-EC4018071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064" y="5480172"/>
            <a:ext cx="3355259" cy="1207075"/>
          </a:xfrm>
          <a:prstGeom prst="rect">
            <a:avLst/>
          </a:prstGeom>
        </p:spPr>
      </p:pic>
      <p:pic>
        <p:nvPicPr>
          <p:cNvPr id="2" name="Picture 1" descr="A group of people standing in front of a house&#10;&#10;Description automatically generated">
            <a:extLst>
              <a:ext uri="{FF2B5EF4-FFF2-40B4-BE49-F238E27FC236}">
                <a16:creationId xmlns:a16="http://schemas.microsoft.com/office/drawing/2014/main" id="{60D8A069-ED2D-BC4E-ED38-459F19360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1711" y="281354"/>
            <a:ext cx="6160302" cy="519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0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6A500-00DA-4F76-FB9E-A26F27854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 Project</a:t>
            </a:r>
          </a:p>
        </p:txBody>
      </p:sp>
      <p:pic>
        <p:nvPicPr>
          <p:cNvPr id="4" name="Content Placeholder 3" descr="A white sign with black text&#10;&#10;Description automatically generated">
            <a:extLst>
              <a:ext uri="{FF2B5EF4-FFF2-40B4-BE49-F238E27FC236}">
                <a16:creationId xmlns:a16="http://schemas.microsoft.com/office/drawing/2014/main" id="{CE8199C4-6CD2-B029-CDE6-EFD3EDBDE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7091" y="5594401"/>
            <a:ext cx="1767042" cy="993673"/>
          </a:xfrm>
        </p:spPr>
      </p:pic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7DC75832-8B66-6CD8-8048-54818EC5D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23" y="5480530"/>
            <a:ext cx="2359743" cy="1218649"/>
          </a:xfrm>
          <a:prstGeom prst="rect">
            <a:avLst/>
          </a:prstGeom>
        </p:spPr>
      </p:pic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C9BDCB5-E0BD-C81E-DC9B-EC4018071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064" y="5480172"/>
            <a:ext cx="3355259" cy="1207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3F2946-0E06-8A60-29BD-957087052EA3}"/>
              </a:ext>
            </a:extLst>
          </p:cNvPr>
          <p:cNvSpPr txBox="1"/>
          <p:nvPr/>
        </p:nvSpPr>
        <p:spPr>
          <a:xfrm>
            <a:off x="479722" y="2562101"/>
            <a:ext cx="959127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v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/>
              </a:rPr>
              <a:t>Suffolk’s Unforgettable Garden Story was a successful Gardens Trust and Suffolk Gardens 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Bahnschrift"/>
              </a:rPr>
              <a:t>Trust project funded by Historic England.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Bahnschrift"/>
            </a:endParaRPr>
          </a:p>
          <a:p>
            <a:pPr marL="285750" indent="-285750">
              <a:buFont typeface="Wingdings"/>
              <a:buChar char="v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Bahnschrift"/>
              </a:rPr>
              <a:t>We recruited volunteers and trained them to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/>
              </a:rPr>
              <a:t>research and record historic landscapes.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  <a:latin typeface="Bahnschrift"/>
            </a:endParaRPr>
          </a:p>
          <a:p>
            <a:pPr marL="285750" indent="-285750">
              <a:buFont typeface="Wingdings"/>
              <a:buChar char="v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Bahnschrift"/>
                <a:ea typeface="+mn-lt"/>
                <a:cs typeface="+mn-lt"/>
              </a:rPr>
              <a:t>The project helped tell the stories of more than 20 Suffolk parks and gardens through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/>
                <a:ea typeface="+mn-lt"/>
                <a:cs typeface="+mn-lt"/>
              </a:rPr>
              <a:t>detailed research reports compiled by volunteers.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Bahnschrif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767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6A500-00DA-4F76-FB9E-A26F27854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Aims</a:t>
            </a:r>
          </a:p>
        </p:txBody>
      </p:sp>
      <p:pic>
        <p:nvPicPr>
          <p:cNvPr id="4" name="Content Placeholder 3" descr="A white sign with black text&#10;&#10;Description automatically generated">
            <a:extLst>
              <a:ext uri="{FF2B5EF4-FFF2-40B4-BE49-F238E27FC236}">
                <a16:creationId xmlns:a16="http://schemas.microsoft.com/office/drawing/2014/main" id="{CE8199C4-6CD2-B029-CDE6-EFD3EDBDE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7091" y="5594401"/>
            <a:ext cx="1767042" cy="993673"/>
          </a:xfrm>
        </p:spPr>
      </p:pic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7DC75832-8B66-6CD8-8048-54818EC5D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23" y="5480530"/>
            <a:ext cx="2359743" cy="1218649"/>
          </a:xfrm>
          <a:prstGeom prst="rect">
            <a:avLst/>
          </a:prstGeom>
        </p:spPr>
      </p:pic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C9BDCB5-E0BD-C81E-DC9B-EC4018071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064" y="5480172"/>
            <a:ext cx="3355259" cy="1207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5EAB42-E941-BB57-397C-9289E473525B}"/>
              </a:ext>
            </a:extLst>
          </p:cNvPr>
          <p:cNvSpPr txBox="1"/>
          <p:nvPr/>
        </p:nvSpPr>
        <p:spPr>
          <a:xfrm>
            <a:off x="473482" y="2508505"/>
            <a:ext cx="10808627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v"/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Bahnschrift"/>
                <a:ea typeface="+mn-lt"/>
                <a:cs typeface="+mn-lt"/>
              </a:rPr>
              <a:t>Compile a list of significant but non-designated landscapes that are not already included on Historic England’s Register of Parks and Gardens.</a:t>
            </a: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Bahnschrift"/>
            </a:endParaRPr>
          </a:p>
          <a:p>
            <a:pPr marL="285750" indent="-285750">
              <a:buFont typeface="Wingdings"/>
              <a:buChar char="v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Bahnschrift"/>
              <a:ea typeface="+mn-lt"/>
              <a:cs typeface="+mn-lt"/>
            </a:endParaRPr>
          </a:p>
          <a:p>
            <a:pPr marL="285750" indent="-285750">
              <a:buFont typeface="Wingdings"/>
              <a:buChar char="v"/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Bahnschrift"/>
                <a:ea typeface="+mn-lt"/>
                <a:cs typeface="+mn-lt"/>
              </a:rPr>
              <a:t>Research these sites and submit the information to the National Heritage List for England, as well as Historic Environment Records and other local lists.</a:t>
            </a: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Bahnschrift"/>
            </a:endParaRP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Bahnschrift"/>
            </a:endParaRPr>
          </a:p>
        </p:txBody>
      </p:sp>
    </p:spTree>
    <p:extLst>
      <p:ext uri="{BB962C8B-B14F-4D97-AF65-F5344CB8AC3E}">
        <p14:creationId xmlns:p14="http://schemas.microsoft.com/office/powerpoint/2010/main" val="3784051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6A500-00DA-4F76-FB9E-A26F27854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Volunteers</a:t>
            </a:r>
            <a:endParaRPr lang="en-US" dirty="0"/>
          </a:p>
        </p:txBody>
      </p:sp>
      <p:pic>
        <p:nvPicPr>
          <p:cNvPr id="4" name="Content Placeholder 3" descr="A white sign with black text&#10;&#10;Description automatically generated">
            <a:extLst>
              <a:ext uri="{FF2B5EF4-FFF2-40B4-BE49-F238E27FC236}">
                <a16:creationId xmlns:a16="http://schemas.microsoft.com/office/drawing/2014/main" id="{CE8199C4-6CD2-B029-CDE6-EFD3EDBDE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7091" y="5594401"/>
            <a:ext cx="1767042" cy="993673"/>
          </a:xfrm>
        </p:spPr>
      </p:pic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7DC75832-8B66-6CD8-8048-54818EC5D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23" y="5480530"/>
            <a:ext cx="2359743" cy="1218649"/>
          </a:xfrm>
          <a:prstGeom prst="rect">
            <a:avLst/>
          </a:prstGeom>
        </p:spPr>
      </p:pic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C9BDCB5-E0BD-C81E-DC9B-EC4018071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064" y="5480172"/>
            <a:ext cx="3355259" cy="1207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889BC9-0170-9FF7-8EF8-899D4619BD35}"/>
              </a:ext>
            </a:extLst>
          </p:cNvPr>
          <p:cNvSpPr txBox="1"/>
          <p:nvPr/>
        </p:nvSpPr>
        <p:spPr>
          <a:xfrm>
            <a:off x="498008" y="2508486"/>
            <a:ext cx="10845516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v"/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Drawing on local knowledge and expertise to help ensure that these landscapes at risk are better understood and protected.</a:t>
            </a:r>
          </a:p>
          <a:p>
            <a:pPr marL="342900" indent="-342900">
              <a:buFont typeface="Wingdings"/>
              <a:buChar char="v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Wingdings"/>
              <a:buChar char="v"/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Championing the importance of diversity in the green spaces we value.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Wingdings"/>
              <a:buChar char="v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Wingdings"/>
              <a:buChar char="v"/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Building a legacy for continued research and protection.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Wingdings"/>
              <a:buChar char="v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124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white sign with black text&#10;&#10;Description automatically generated">
            <a:extLst>
              <a:ext uri="{FF2B5EF4-FFF2-40B4-BE49-F238E27FC236}">
                <a16:creationId xmlns:a16="http://schemas.microsoft.com/office/drawing/2014/main" id="{CE8199C4-6CD2-B029-CDE6-EFD3EDBDE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7091" y="5594401"/>
            <a:ext cx="1767042" cy="993673"/>
          </a:xfrm>
        </p:spPr>
      </p:pic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7DC75832-8B66-6CD8-8048-54818EC5D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23" y="5480530"/>
            <a:ext cx="2359743" cy="1218649"/>
          </a:xfrm>
          <a:prstGeom prst="rect">
            <a:avLst/>
          </a:prstGeom>
        </p:spPr>
      </p:pic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C9BDCB5-E0BD-C81E-DC9B-EC4018071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064" y="5480172"/>
            <a:ext cx="3355259" cy="1207075"/>
          </a:xfrm>
          <a:prstGeom prst="rect">
            <a:avLst/>
          </a:prstGeom>
        </p:spPr>
      </p:pic>
      <p:pic>
        <p:nvPicPr>
          <p:cNvPr id="8" name="Picture 7" descr="A green and white photo of a park&#10;&#10;Description automatically generated">
            <a:extLst>
              <a:ext uri="{FF2B5EF4-FFF2-40B4-BE49-F238E27FC236}">
                <a16:creationId xmlns:a16="http://schemas.microsoft.com/office/drawing/2014/main" id="{515066C4-0487-3399-93B7-34C656E69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00000">
            <a:off x="8186611" y="1871518"/>
            <a:ext cx="3629757" cy="2553930"/>
          </a:xfrm>
          <a:prstGeom prst="rect">
            <a:avLst/>
          </a:prstGeom>
        </p:spPr>
      </p:pic>
      <p:pic>
        <p:nvPicPr>
          <p:cNvPr id="9" name="Picture 8" descr="A green and white banner with a person in a hat&#10;&#10;Description automatically generated">
            <a:extLst>
              <a:ext uri="{FF2B5EF4-FFF2-40B4-BE49-F238E27FC236}">
                <a16:creationId xmlns:a16="http://schemas.microsoft.com/office/drawing/2014/main" id="{295618AC-3CAA-9606-8FD6-CEA6FDF940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5017" y="253181"/>
            <a:ext cx="3439515" cy="2406445"/>
          </a:xfrm>
          <a:prstGeom prst="rect">
            <a:avLst/>
          </a:prstGeom>
        </p:spPr>
      </p:pic>
      <p:pic>
        <p:nvPicPr>
          <p:cNvPr id="10" name="Picture 9" descr="A group of people in a park&#10;&#10;Description automatically generated">
            <a:extLst>
              <a:ext uri="{FF2B5EF4-FFF2-40B4-BE49-F238E27FC236}">
                <a16:creationId xmlns:a16="http://schemas.microsoft.com/office/drawing/2014/main" id="{9F72D912-4370-82D4-FFED-5A4ACEACD0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695" y="228600"/>
            <a:ext cx="3103933" cy="48522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AAC902-0735-5327-535F-3A99635C26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1560000">
            <a:off x="4313201" y="793955"/>
            <a:ext cx="2901922" cy="4114800"/>
          </a:xfrm>
          <a:prstGeom prst="rect">
            <a:avLst/>
          </a:prstGeom>
        </p:spPr>
      </p:pic>
      <p:pic>
        <p:nvPicPr>
          <p:cNvPr id="11" name="Picture 10" descr="A brochure of a garden&#10;&#10;Description automatically generated">
            <a:extLst>
              <a:ext uri="{FF2B5EF4-FFF2-40B4-BE49-F238E27FC236}">
                <a16:creationId xmlns:a16="http://schemas.microsoft.com/office/drawing/2014/main" id="{47EC833C-7857-D4BE-52A5-8153002D6A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6515" y="1605116"/>
            <a:ext cx="2575616" cy="374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96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white sign with black text&#10;&#10;Description automatically generated">
            <a:extLst>
              <a:ext uri="{FF2B5EF4-FFF2-40B4-BE49-F238E27FC236}">
                <a16:creationId xmlns:a16="http://schemas.microsoft.com/office/drawing/2014/main" id="{CE8199C4-6CD2-B029-CDE6-EFD3EDBDE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7091" y="5594401"/>
            <a:ext cx="1767042" cy="993673"/>
          </a:xfrm>
        </p:spPr>
      </p:pic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7DC75832-8B66-6CD8-8048-54818EC5D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23" y="5480530"/>
            <a:ext cx="2359743" cy="1218649"/>
          </a:xfrm>
          <a:prstGeom prst="rect">
            <a:avLst/>
          </a:prstGeom>
        </p:spPr>
      </p:pic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C9BDCB5-E0BD-C81E-DC9B-EC4018071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064" y="5480172"/>
            <a:ext cx="3355259" cy="1207075"/>
          </a:xfrm>
          <a:prstGeom prst="rect">
            <a:avLst/>
          </a:prstGeom>
        </p:spPr>
      </p:pic>
      <p:pic>
        <p:nvPicPr>
          <p:cNvPr id="3" name="Picture 2" descr="A house on a hill&#10;&#10;Description automatically generated">
            <a:extLst>
              <a:ext uri="{FF2B5EF4-FFF2-40B4-BE49-F238E27FC236}">
                <a16:creationId xmlns:a16="http://schemas.microsoft.com/office/drawing/2014/main" id="{EBA0A73E-3D72-34A5-6BC7-0DF28AC33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52299"/>
            <a:ext cx="5579807" cy="3609276"/>
          </a:xfrm>
          <a:prstGeom prst="rect">
            <a:avLst/>
          </a:prstGeom>
        </p:spPr>
      </p:pic>
      <p:pic>
        <p:nvPicPr>
          <p:cNvPr id="7" name="Picture 6" descr="A black and white photo of a garden with a building and trees&#10;&#10;Description automatically generated">
            <a:extLst>
              <a:ext uri="{FF2B5EF4-FFF2-40B4-BE49-F238E27FC236}">
                <a16:creationId xmlns:a16="http://schemas.microsoft.com/office/drawing/2014/main" id="{82ED112D-0428-DE36-312E-86D570CCD9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7516" y="1455504"/>
            <a:ext cx="6624482" cy="360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76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white sign with black text&#10;&#10;Description automatically generated">
            <a:extLst>
              <a:ext uri="{FF2B5EF4-FFF2-40B4-BE49-F238E27FC236}">
                <a16:creationId xmlns:a16="http://schemas.microsoft.com/office/drawing/2014/main" id="{CE8199C4-6CD2-B029-CDE6-EFD3EDBDE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7091" y="5594401"/>
            <a:ext cx="1767042" cy="993673"/>
          </a:xfrm>
        </p:spPr>
      </p:pic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7DC75832-8B66-6CD8-8048-54818EC5D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23" y="5480530"/>
            <a:ext cx="2359743" cy="1218649"/>
          </a:xfrm>
          <a:prstGeom prst="rect">
            <a:avLst/>
          </a:prstGeom>
        </p:spPr>
      </p:pic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C9BDCB5-E0BD-C81E-DC9B-EC4018071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064" y="5480172"/>
            <a:ext cx="3355259" cy="1207075"/>
          </a:xfrm>
          <a:prstGeom prst="rect">
            <a:avLst/>
          </a:prstGeom>
        </p:spPr>
      </p:pic>
      <p:pic>
        <p:nvPicPr>
          <p:cNvPr id="2" name="Picture 1" descr="A person cutting a cake with a knife&#10;&#10;Description automatically generated">
            <a:extLst>
              <a:ext uri="{FF2B5EF4-FFF2-40B4-BE49-F238E27FC236}">
                <a16:creationId xmlns:a16="http://schemas.microsoft.com/office/drawing/2014/main" id="{2002F73B-BBAC-06C4-37B7-FDA2D0BBC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677508" cy="3516924"/>
          </a:xfrm>
          <a:prstGeom prst="rect">
            <a:avLst/>
          </a:prstGeom>
        </p:spPr>
      </p:pic>
      <p:pic>
        <p:nvPicPr>
          <p:cNvPr id="8" name="Picture 7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F23B4063-0B51-045B-F5C7-23842ADD8D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7292" y="1723293"/>
            <a:ext cx="4712678" cy="3505201"/>
          </a:xfrm>
          <a:prstGeom prst="rect">
            <a:avLst/>
          </a:prstGeom>
        </p:spPr>
      </p:pic>
      <p:pic>
        <p:nvPicPr>
          <p:cNvPr id="9" name="Picture 8" descr="A person standing in front of a sign&#10;&#10;Description automatically generated">
            <a:extLst>
              <a:ext uri="{FF2B5EF4-FFF2-40B4-BE49-F238E27FC236}">
                <a16:creationId xmlns:a16="http://schemas.microsoft.com/office/drawing/2014/main" id="{DBC9D687-EAD0-44E9-D4A4-EC029689C6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2643" y="0"/>
            <a:ext cx="3719145" cy="485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62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white sign with black text&#10;&#10;Description automatically generated">
            <a:extLst>
              <a:ext uri="{FF2B5EF4-FFF2-40B4-BE49-F238E27FC236}">
                <a16:creationId xmlns:a16="http://schemas.microsoft.com/office/drawing/2014/main" id="{CE8199C4-6CD2-B029-CDE6-EFD3EDBDE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7091" y="5594401"/>
            <a:ext cx="1767042" cy="993673"/>
          </a:xfrm>
        </p:spPr>
      </p:pic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7DC75832-8B66-6CD8-8048-54818EC5D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23" y="5480530"/>
            <a:ext cx="2359743" cy="1218649"/>
          </a:xfrm>
          <a:prstGeom prst="rect">
            <a:avLst/>
          </a:prstGeom>
        </p:spPr>
      </p:pic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C9BDCB5-E0BD-C81E-DC9B-EC4018071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064" y="5480172"/>
            <a:ext cx="3355259" cy="1207075"/>
          </a:xfrm>
          <a:prstGeom prst="rect">
            <a:avLst/>
          </a:prstGeom>
        </p:spPr>
      </p:pic>
      <p:pic>
        <p:nvPicPr>
          <p:cNvPr id="11" name="Picture 10" descr="A heart with text overlay&#10;&#10;Description automatically generated">
            <a:extLst>
              <a:ext uri="{FF2B5EF4-FFF2-40B4-BE49-F238E27FC236}">
                <a16:creationId xmlns:a16="http://schemas.microsoft.com/office/drawing/2014/main" id="{527DE9D9-45EC-114F-C952-A6B67065F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1819216"/>
            <a:ext cx="6623538" cy="3465752"/>
          </a:xfrm>
          <a:prstGeom prst="rect">
            <a:avLst/>
          </a:prstGeom>
        </p:spPr>
      </p:pic>
      <p:pic>
        <p:nvPicPr>
          <p:cNvPr id="3" name="Picture 2" descr="A garden with trees and a building&#10;&#10;Description automatically generated">
            <a:extLst>
              <a:ext uri="{FF2B5EF4-FFF2-40B4-BE49-F238E27FC236}">
                <a16:creationId xmlns:a16="http://schemas.microsoft.com/office/drawing/2014/main" id="{50E96EA5-F1F3-1A79-C3AB-8D1CD1FD9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077" y="166827"/>
            <a:ext cx="5931877" cy="32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76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white sign with black text&#10;&#10;Description automatically generated">
            <a:extLst>
              <a:ext uri="{FF2B5EF4-FFF2-40B4-BE49-F238E27FC236}">
                <a16:creationId xmlns:a16="http://schemas.microsoft.com/office/drawing/2014/main" id="{CE8199C4-6CD2-B029-CDE6-EFD3EDBDE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7091" y="5594401"/>
            <a:ext cx="1767042" cy="993673"/>
          </a:xfrm>
        </p:spPr>
      </p:pic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7DC75832-8B66-6CD8-8048-54818EC5D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23" y="5480530"/>
            <a:ext cx="2359743" cy="1218649"/>
          </a:xfrm>
          <a:prstGeom prst="rect">
            <a:avLst/>
          </a:prstGeom>
        </p:spPr>
      </p:pic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C9BDCB5-E0BD-C81E-DC9B-EC4018071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064" y="5480172"/>
            <a:ext cx="3355259" cy="12070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C86E11-12C8-0CAE-1E12-29F8D05EA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8604" y="11723"/>
            <a:ext cx="2718760" cy="68345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D2203D-28F1-8138-C367-F24607527A4C}"/>
              </a:ext>
            </a:extLst>
          </p:cNvPr>
          <p:cNvSpPr txBox="1"/>
          <p:nvPr/>
        </p:nvSpPr>
        <p:spPr>
          <a:xfrm>
            <a:off x="479136" y="1301113"/>
            <a:ext cx="885453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Bahnschrift"/>
              </a:rPr>
              <a:t>Research Training: </a:t>
            </a:r>
            <a:r>
              <a:rPr lang="en-US" sz="3200">
                <a:solidFill>
                  <a:schemeClr val="bg1"/>
                </a:solidFill>
                <a:latin typeface="Bahnschrift"/>
              </a:rPr>
              <a:t>online &amp; in-person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05D0B0-3E43-75D3-06F0-3BC7A3966B10}"/>
              </a:ext>
            </a:extLst>
          </p:cNvPr>
          <p:cNvSpPr txBox="1"/>
          <p:nvPr/>
        </p:nvSpPr>
        <p:spPr>
          <a:xfrm>
            <a:off x="555904" y="2461863"/>
            <a:ext cx="7846195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v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Bahnschrift"/>
              </a:rPr>
              <a:t>An introduction to Garden History</a:t>
            </a:r>
          </a:p>
          <a:p>
            <a:pPr marL="285750" indent="-285750">
              <a:buFont typeface="Wingdings"/>
              <a:buChar char="v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Bahnschrift"/>
              </a:rPr>
              <a:t>Understanding the threats facing historic parks and gardens</a:t>
            </a:r>
          </a:p>
          <a:p>
            <a:pPr marL="285750" indent="-285750">
              <a:buFont typeface="Wingdings"/>
              <a:buChar char="v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Bahnschrift"/>
              </a:rPr>
              <a:t>Beginning Historic Landscapes Research, Part 1: Desktop Research</a:t>
            </a:r>
          </a:p>
          <a:p>
            <a:pPr marL="285750" indent="-285750">
              <a:buFont typeface="Wingdings"/>
              <a:buChar char="v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Bahnschrift"/>
              </a:rPr>
              <a:t>Beginning Historic Landscapes Research, Part 2: Primary and Secondary Resources</a:t>
            </a:r>
          </a:p>
          <a:p>
            <a:pPr marL="285750" indent="-285750">
              <a:buFont typeface="Wingdings"/>
              <a:buChar char="v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Bahnschrift"/>
              </a:rPr>
              <a:t>What's Listing?</a:t>
            </a:r>
          </a:p>
          <a:p>
            <a:pPr marL="285750" indent="-285750">
              <a:buFont typeface="Wingdings"/>
              <a:buChar char="v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Bahnschrift"/>
              </a:rPr>
              <a:t>Suffolk Archives</a:t>
            </a:r>
          </a:p>
          <a:p>
            <a:pPr marL="285750" indent="-285750">
              <a:buFont typeface="Wingdings"/>
              <a:buChar char="v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Bahnschrift"/>
              </a:rPr>
              <a:t>Recording: Walking an example site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Bahnschrift"/>
            </a:endParaRPr>
          </a:p>
        </p:txBody>
      </p:sp>
    </p:spTree>
    <p:extLst>
      <p:ext uri="{BB962C8B-B14F-4D97-AF65-F5344CB8AC3E}">
        <p14:creationId xmlns:p14="http://schemas.microsoft.com/office/powerpoint/2010/main" val="2549543879"/>
      </p:ext>
    </p:extLst>
  </p:cSld>
  <p:clrMapOvr>
    <a:masterClrMapping/>
  </p:clrMapOvr>
</p:sld>
</file>

<file path=ppt/theme/theme1.xml><?xml version="1.0" encoding="utf-8"?>
<a:theme xmlns:a="http://schemas.openxmlformats.org/drawingml/2006/main" name="MatrixVTI">
  <a:themeElements>
    <a:clrScheme name="Custom 29">
      <a:dk1>
        <a:srgbClr val="000000"/>
      </a:dk1>
      <a:lt1>
        <a:sysClr val="window" lastClr="FFFFFF"/>
      </a:lt1>
      <a:dk2>
        <a:srgbClr val="465959"/>
      </a:dk2>
      <a:lt2>
        <a:srgbClr val="ECF0F0"/>
      </a:lt2>
      <a:accent1>
        <a:srgbClr val="1EBE9B"/>
      </a:accent1>
      <a:accent2>
        <a:srgbClr val="FD7C7C"/>
      </a:accent2>
      <a:accent3>
        <a:srgbClr val="7DA8B5"/>
      </a:accent3>
      <a:accent4>
        <a:srgbClr val="17967B"/>
      </a:accent4>
      <a:accent5>
        <a:srgbClr val="FB7365"/>
      </a:accent5>
      <a:accent6>
        <a:srgbClr val="D39B17"/>
      </a:accent6>
      <a:hlink>
        <a:srgbClr val="EF08F7"/>
      </a:hlink>
      <a:folHlink>
        <a:srgbClr val="8477FE"/>
      </a:folHlink>
    </a:clrScheme>
    <a:fontScheme name="Custom 4">
      <a:majorFont>
        <a:latin typeface="Bahnschrif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rixVTI" id="{A2576CCC-A559-4FD4-A542-772649F65A84}" vid="{5CBC41A9-80A0-44C6-90CD-6D863034352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CBB09C10B71248B5B0C4B6B973DE1F" ma:contentTypeVersion="15" ma:contentTypeDescription="Create a new document." ma:contentTypeScope="" ma:versionID="1a2c033fbbc4e63424590fe65780eae2">
  <xsd:schema xmlns:xsd="http://www.w3.org/2001/XMLSchema" xmlns:xs="http://www.w3.org/2001/XMLSchema" xmlns:p="http://schemas.microsoft.com/office/2006/metadata/properties" xmlns:ns2="a86ee1e0-ca72-4501-abc7-420e5bb4065d" xmlns:ns3="7a758637-571d-49ba-80c6-81115d3d9e15" targetNamespace="http://schemas.microsoft.com/office/2006/metadata/properties" ma:root="true" ma:fieldsID="05729a028962a13597d1048d0f2b640f" ns2:_="" ns3:_="">
    <xsd:import namespace="a86ee1e0-ca72-4501-abc7-420e5bb4065d"/>
    <xsd:import namespace="7a758637-571d-49ba-80c6-81115d3d9e1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ee1e0-ca72-4501-abc7-420e5bb4065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b3840f1-a85c-47f1-a018-20045b4327a4}" ma:internalName="TaxCatchAll" ma:showField="CatchAllData" ma:web="a86ee1e0-ca72-4501-abc7-420e5bb406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758637-571d-49ba-80c6-81115d3d9e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9803bd0f-db41-40ea-a479-c50fa7f44d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86ee1e0-ca72-4501-abc7-420e5bb4065d" xsi:nil="true"/>
    <lcf76f155ced4ddcb4097134ff3c332f xmlns="7a758637-571d-49ba-80c6-81115d3d9e1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001D574-08E9-4282-A4CE-4AC90C30A030}"/>
</file>

<file path=customXml/itemProps2.xml><?xml version="1.0" encoding="utf-8"?>
<ds:datastoreItem xmlns:ds="http://schemas.openxmlformats.org/officeDocument/2006/customXml" ds:itemID="{FE9BB38F-F01A-4EDC-8F00-10B9E77D034A}"/>
</file>

<file path=customXml/itemProps3.xml><?xml version="1.0" encoding="utf-8"?>
<ds:datastoreItem xmlns:ds="http://schemas.openxmlformats.org/officeDocument/2006/customXml" ds:itemID="{C2D87E2C-41F1-4564-898A-9D2008A68586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MatrixVTI</vt:lpstr>
      <vt:lpstr>Suffolks Unforgettable Garden Story  Protecting Historic Designed Landscapes</vt:lpstr>
      <vt:lpstr>The Project</vt:lpstr>
      <vt:lpstr>Aims</vt:lpstr>
      <vt:lpstr>Volunteers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485</cp:revision>
  <dcterms:created xsi:type="dcterms:W3CDTF">2024-07-10T15:40:39Z</dcterms:created>
  <dcterms:modified xsi:type="dcterms:W3CDTF">2024-07-10T22:10:40Z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0x01010063CBB09C10B71248B5B0C4B6B973DE1F</vt:lpwstr>
  </property>
</Properties>
</file>