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2"/>
  </p:notesMasterIdLst>
  <p:sldIdLst>
    <p:sldId id="318" r:id="rId5"/>
    <p:sldId id="323" r:id="rId6"/>
    <p:sldId id="327" r:id="rId7"/>
    <p:sldId id="297" r:id="rId8"/>
    <p:sldId id="328" r:id="rId9"/>
    <p:sldId id="324" r:id="rId10"/>
    <p:sldId id="299" r:id="rId11"/>
    <p:sldId id="295" r:id="rId12"/>
    <p:sldId id="257" r:id="rId13"/>
    <p:sldId id="315" r:id="rId14"/>
    <p:sldId id="326" r:id="rId15"/>
    <p:sldId id="325" r:id="rId16"/>
    <p:sldId id="329" r:id="rId17"/>
    <p:sldId id="316" r:id="rId18"/>
    <p:sldId id="320" r:id="rId19"/>
    <p:sldId id="272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090C6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FF688-C7A1-49A3-85DA-DF9A08444B8C}" v="98" dt="2024-07-09T14:54:30.879"/>
    <p1510:client id="{92188480-4528-1CD7-8DC6-F2F7FD0CF25D}" v="1272" dt="2024-07-09T13:59:42.543"/>
    <p1510:client id="{A1FD8C3E-B597-A6D1-32B5-DDC03945B856}" v="273" dt="2024-07-08T14:56:41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5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2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90D34-57A7-470B-AF85-82AD8A9BFA10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0E3C-1997-490A-80C8-7F60BBDA0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0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0E3C-1997-490A-80C8-7F60BBDA011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85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 CONSERVATION WORK -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closely with WNC and it’s contractors (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idverde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Veolia) to achieve the best outcomes for the cemetery.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 survey of the cemetery to identify current condition and how this might be improved to enhance its biodiversity value without compromising its function as a disused cemetery.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 survey, identification of likely survivals from the original planting plan... Labelling of trees &amp; tree walk.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 of surviving built remains to identify their condition and how this might be improved. Removal of self-set trees where possible… surviving pathways….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Entrance gates, only surviving non-monument-based structures on the site….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Graham’s seasonal photos showing flora……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0E3C-1997-490A-80C8-7F60BBDA011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42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0AF84F1-CC58-4C42-B7C1-10F304110F0B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4847C4-2617-40F1-A15B-1714EE815DB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DF99-B71D-52A8-DF5D-CE63E3AE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81" y="273050"/>
            <a:ext cx="4442404" cy="1162050"/>
          </a:xfrm>
        </p:spPr>
        <p:txBody>
          <a:bodyPr vert="horz" lIns="91440" tIns="45720" rIns="91440" bIns="45720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600" b="1" dirty="0">
                <a:solidFill>
                  <a:srgbClr val="F090C6"/>
                </a:solidFill>
                <a:latin typeface="Arial"/>
                <a:cs typeface="Arial"/>
              </a:rPr>
              <a:t>Northamptonshire Gardens Trust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B55-8A88-263B-A01E-74C9181BB1B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8281" y="1567133"/>
            <a:ext cx="3838555" cy="4559031"/>
          </a:xfrm>
        </p:spPr>
        <p:txBody>
          <a:bodyPr vert="horz" lIns="91440" tIns="45720" rIns="91440" bIns="45720" anchor="t">
            <a:noAutofit/>
          </a:bodyPr>
          <a:lstStyle/>
          <a:p>
            <a:endParaRPr lang="en-US" sz="2800" dirty="0">
              <a:solidFill>
                <a:srgbClr val="F090C6"/>
              </a:solidFill>
              <a:latin typeface="Arial Black"/>
            </a:endParaRPr>
          </a:p>
          <a:p>
            <a:endParaRPr lang="en-US" sz="2800" dirty="0">
              <a:latin typeface="Arial Black"/>
            </a:endParaRPr>
          </a:p>
          <a:p>
            <a:r>
              <a:rPr lang="en-US" sz="2800" dirty="0">
                <a:latin typeface="Arial Black"/>
              </a:rPr>
              <a:t>Recipient of </a:t>
            </a:r>
            <a:endParaRPr lang="en-US" dirty="0">
              <a:latin typeface="Book Antiqua"/>
            </a:endParaRPr>
          </a:p>
          <a:p>
            <a:r>
              <a:rPr lang="en-US" sz="2800" dirty="0">
                <a:latin typeface="Arial Black"/>
              </a:rPr>
              <a:t>The Gardens Trust</a:t>
            </a:r>
            <a:endParaRPr lang="en-US" dirty="0"/>
          </a:p>
          <a:p>
            <a:r>
              <a:rPr lang="en-US" sz="2800" dirty="0">
                <a:latin typeface="Arial Black"/>
              </a:rPr>
              <a:t>Community Grant</a:t>
            </a:r>
          </a:p>
          <a:p>
            <a:endParaRPr lang="en-US" sz="2800" dirty="0">
              <a:latin typeface="Arial Black"/>
            </a:endParaRPr>
          </a:p>
          <a:p>
            <a:endParaRPr lang="en-US" sz="1600" dirty="0">
              <a:latin typeface="Arial Black"/>
            </a:endParaRPr>
          </a:p>
          <a:p>
            <a:endParaRPr lang="en-US" sz="1600" dirty="0">
              <a:latin typeface="Arial Black"/>
            </a:endParaRPr>
          </a:p>
          <a:p>
            <a:endParaRPr lang="en-US" sz="1600" dirty="0">
              <a:latin typeface="Arial Black"/>
            </a:endParaRPr>
          </a:p>
          <a:p>
            <a:endParaRPr lang="en-US" sz="1600" dirty="0">
              <a:latin typeface="Arial Black"/>
            </a:endParaRPr>
          </a:p>
          <a:p>
            <a:endParaRPr lang="en-US" sz="1600" dirty="0">
              <a:latin typeface="Arial Black"/>
            </a:endParaRPr>
          </a:p>
          <a:p>
            <a:r>
              <a:rPr lang="en-US" dirty="0" err="1">
                <a:latin typeface="Arial Black"/>
              </a:rPr>
              <a:t>Kelmarsh</a:t>
            </a:r>
            <a:r>
              <a:rPr lang="en-US" dirty="0">
                <a:latin typeface="Arial Black"/>
              </a:rPr>
              <a:t> Hall</a:t>
            </a:r>
            <a:endParaRPr lang="en-US" dirty="0"/>
          </a:p>
          <a:p>
            <a:r>
              <a:rPr lang="en-US" dirty="0">
                <a:latin typeface="Arial Black"/>
              </a:rPr>
              <a:t>And Gardens</a:t>
            </a:r>
          </a:p>
        </p:txBody>
      </p:sp>
      <p:pic>
        <p:nvPicPr>
          <p:cNvPr id="5" name="Content Placeholder 4" descr="A house with a garden and a path&#10;&#10;Description automatically generated">
            <a:extLst>
              <a:ext uri="{FF2B5EF4-FFF2-40B4-BE49-F238E27FC236}">
                <a16:creationId xmlns:a16="http://schemas.microsoft.com/office/drawing/2014/main" id="{95D60235-4902-1778-8678-F1B68C2BD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25528" y="987075"/>
            <a:ext cx="7320948" cy="5143930"/>
          </a:xfrm>
        </p:spPr>
      </p:pic>
    </p:spTree>
    <p:extLst>
      <p:ext uri="{BB962C8B-B14F-4D97-AF65-F5344CB8AC3E}">
        <p14:creationId xmlns:p14="http://schemas.microsoft.com/office/powerpoint/2010/main" val="388401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92" y="1715219"/>
            <a:ext cx="3012374" cy="4709160"/>
          </a:xfrm>
        </p:spPr>
        <p:txBody>
          <a:bodyPr vert="horz" lIns="91440" tIns="45720" rIns="91440" bIns="45720" anchor="t">
            <a:normAutofit/>
          </a:bodyPr>
          <a:lstStyle/>
          <a:p>
            <a:pPr marL="137160" indent="0">
              <a:buNone/>
            </a:pPr>
            <a:r>
              <a:rPr lang="en-GB" sz="2400" dirty="0">
                <a:latin typeface="Arial"/>
                <a:cs typeface="Arial"/>
              </a:rPr>
              <a:t>THE LAUNCH!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5640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6070" y="199529"/>
            <a:ext cx="7222886" cy="734765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0" dirty="0">
                <a:solidFill>
                  <a:srgbClr val="00B050"/>
                </a:solidFill>
                <a:latin typeface="Arial Black"/>
              </a:rPr>
              <a:t>Community Impact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b="5856"/>
          <a:stretch/>
        </p:blipFill>
        <p:spPr>
          <a:xfrm>
            <a:off x="3124274" y="1068853"/>
            <a:ext cx="4245161" cy="316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" y="3719481"/>
            <a:ext cx="4112406" cy="277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5"/>
          <a:stretch/>
        </p:blipFill>
        <p:spPr>
          <a:xfrm>
            <a:off x="7369435" y="2473573"/>
            <a:ext cx="4485526" cy="402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27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9D89-E10C-53E6-737E-CE827607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2" y="273050"/>
            <a:ext cx="4844969" cy="1176427"/>
          </a:xfrm>
        </p:spPr>
        <p:txBody>
          <a:bodyPr vert="horz" lIns="91440" tIns="45720" rIns="91440" bIns="45720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/>
                <a:cs typeface="Arial"/>
              </a:rPr>
              <a:t>Community Impact!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0323-EFC2-1654-F964-B02C4BD52ED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8281" y="1452115"/>
            <a:ext cx="4442404" cy="4674049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Friends of Billing Road Cemetery meet with</a:t>
            </a:r>
            <a:endParaRPr lang="en-US">
              <a:latin typeface="Book Antiqua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West Northants Council</a:t>
            </a:r>
            <a:endParaRPr lang="en-US" dirty="0">
              <a:latin typeface="Book Antiqua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Strategy for Change!</a:t>
            </a:r>
            <a:endParaRPr lang="en-US" b="1">
              <a:solidFill>
                <a:srgbClr val="0070C0"/>
              </a:solidFill>
              <a:latin typeface="Book Antiqua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Content Placeholder 4" descr="A group of people standing outside in front of a gate&#10;&#10;Description automatically generated">
            <a:extLst>
              <a:ext uri="{FF2B5EF4-FFF2-40B4-BE49-F238E27FC236}">
                <a16:creationId xmlns:a16="http://schemas.microsoft.com/office/drawing/2014/main" id="{D9DB4228-DFBC-3041-A826-055E832CDF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31366" y="466473"/>
            <a:ext cx="6162135" cy="5653176"/>
          </a:xfrm>
        </p:spPr>
      </p:pic>
      <p:pic>
        <p:nvPicPr>
          <p:cNvPr id="7" name="Picture 2" descr="A white rectangular sign with green text&#10;&#10;Description automatically generated">
            <a:extLst>
              <a:ext uri="{FF2B5EF4-FFF2-40B4-BE49-F238E27FC236}">
                <a16:creationId xmlns:a16="http://schemas.microsoft.com/office/drawing/2014/main" id="{4456E0CA-F4E2-9CAC-1F4E-EE75F2C8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5640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715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29C0-DD1D-3C03-93E1-975729D0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58" y="273050"/>
            <a:ext cx="4744328" cy="1435219"/>
          </a:xfrm>
        </p:spPr>
        <p:txBody>
          <a:bodyPr vert="horz" lIns="91440" tIns="45720" rIns="91440" bIns="45720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Black"/>
              </a:rPr>
              <a:t>Stakeholder Relationships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D7B27-AEDD-A4B1-C1FE-1D35DAFE5D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2054" y="1524001"/>
            <a:ext cx="4298631" cy="5062238"/>
          </a:xfrm>
        </p:spPr>
        <p:txBody>
          <a:bodyPr vert="horz" lIns="91440" tIns="45720" rIns="91440" bIns="45720" anchor="t">
            <a:noAutofit/>
          </a:bodyPr>
          <a:lstStyle/>
          <a:p>
            <a:endParaRPr lang="en-US" sz="2000" dirty="0">
              <a:solidFill>
                <a:srgbClr val="00B050"/>
              </a:solidFill>
              <a:latin typeface="Arial Black"/>
            </a:endParaRPr>
          </a:p>
          <a:p>
            <a:endParaRPr lang="en-US" sz="2000" dirty="0">
              <a:latin typeface="Arial Black"/>
            </a:endParaRPr>
          </a:p>
          <a:p>
            <a:r>
              <a:rPr lang="en-US" sz="2400" dirty="0">
                <a:latin typeface="Arial Black"/>
              </a:rPr>
              <a:t>West Northants Council</a:t>
            </a:r>
          </a:p>
          <a:p>
            <a:r>
              <a:rPr lang="en-US" sz="2400" dirty="0">
                <a:latin typeface="Arial Black"/>
              </a:rPr>
              <a:t>Wildlife Trust</a:t>
            </a:r>
          </a:p>
          <a:p>
            <a:r>
              <a:rPr lang="en-US" sz="2400" dirty="0" err="1">
                <a:latin typeface="Arial Black"/>
              </a:rPr>
              <a:t>idverde</a:t>
            </a:r>
            <a:endParaRPr lang="en-US" sz="2400" dirty="0">
              <a:latin typeface="Arial Black"/>
            </a:endParaRPr>
          </a:p>
          <a:p>
            <a:r>
              <a:rPr lang="en-US" sz="2400" dirty="0">
                <a:latin typeface="Arial Black"/>
              </a:rPr>
              <a:t>Family History Society</a:t>
            </a:r>
          </a:p>
          <a:p>
            <a:r>
              <a:rPr lang="en-US" sz="2400" dirty="0">
                <a:latin typeface="Arial Black"/>
              </a:rPr>
              <a:t>78 </a:t>
            </a:r>
            <a:r>
              <a:rPr lang="en-US" sz="2400" err="1">
                <a:latin typeface="Arial Black"/>
              </a:rPr>
              <a:t>Derngate</a:t>
            </a:r>
            <a:r>
              <a:rPr lang="en-US" sz="2400" dirty="0">
                <a:latin typeface="Arial Black"/>
              </a:rPr>
              <a:t> </a:t>
            </a:r>
          </a:p>
          <a:p>
            <a:r>
              <a:rPr lang="en-US" sz="2400" dirty="0">
                <a:latin typeface="Arial Black"/>
              </a:rPr>
              <a:t>Local Businesses</a:t>
            </a:r>
          </a:p>
          <a:p>
            <a:r>
              <a:rPr lang="en-US" sz="2400" dirty="0">
                <a:latin typeface="Arial Black"/>
              </a:rPr>
              <a:t>Nothampton Library</a:t>
            </a:r>
          </a:p>
          <a:p>
            <a:r>
              <a:rPr lang="en-US" sz="2400" dirty="0">
                <a:latin typeface="Arial Black"/>
              </a:rPr>
              <a:t>Discover Northamptonshire</a:t>
            </a:r>
          </a:p>
          <a:p>
            <a:endParaRPr lang="en-US" sz="2400" dirty="0">
              <a:latin typeface="Arial Black"/>
            </a:endParaRPr>
          </a:p>
          <a:p>
            <a:endParaRPr lang="en-US" dirty="0"/>
          </a:p>
        </p:txBody>
      </p:sp>
      <p:pic>
        <p:nvPicPr>
          <p:cNvPr id="8" name="Content Placeholder 7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3E22270E-7712-60F5-867C-DA1CFF5E4A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42536" y="452095"/>
            <a:ext cx="6650965" cy="5423139"/>
          </a:xfrm>
        </p:spPr>
      </p:pic>
      <p:pic>
        <p:nvPicPr>
          <p:cNvPr id="10" name="Picture 2" descr="A white rectangular sign with green text&#10;&#10;Description automatically generated">
            <a:extLst>
              <a:ext uri="{FF2B5EF4-FFF2-40B4-BE49-F238E27FC236}">
                <a16:creationId xmlns:a16="http://schemas.microsoft.com/office/drawing/2014/main" id="{595F5F98-8052-4F68-4C2C-37205927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5640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94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1A70-5D5E-CE44-C936-206CA4E9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/>
                <a:cs typeface="Arial"/>
              </a:rPr>
              <a:t>Community Impact!</a:t>
            </a:r>
            <a:endParaRPr lang="en-GB" sz="3600">
              <a:solidFill>
                <a:srgbClr val="000000"/>
              </a:solidFill>
              <a:latin typeface="Arial"/>
              <a:cs typeface="Arial"/>
            </a:endParaRPr>
          </a:p>
          <a:p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8C50D-902B-70B6-4BDF-BF8721F43D0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vert="horz" lIns="91440" tIns="45720" rIns="91440" bIns="45720" anchor="t">
            <a:no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400" b="1" dirty="0">
                <a:solidFill>
                  <a:srgbClr val="009900"/>
                </a:solidFill>
                <a:latin typeface="Arial"/>
                <a:cs typeface="Arial"/>
              </a:rPr>
              <a:t>Research Group</a:t>
            </a:r>
            <a:endParaRPr lang="en-US" sz="2400" b="1">
              <a:solidFill>
                <a:srgbClr val="009900"/>
              </a:solidFill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Recording of Grave stones</a:t>
            </a:r>
            <a:endParaRPr lang="en-US" sz="240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Contributing to social history</a:t>
            </a:r>
          </a:p>
          <a:p>
            <a:r>
              <a:rPr lang="en-GB" sz="2400" dirty="0">
                <a:latin typeface="Arial"/>
                <a:cs typeface="Arial"/>
              </a:rPr>
              <a:t>Stories to be told!</a:t>
            </a:r>
          </a:p>
        </p:txBody>
      </p:sp>
      <p:pic>
        <p:nvPicPr>
          <p:cNvPr id="5" name="Content Placeholder 4" descr="A group of people standing under a tree&#10;&#10;Description automatically generated">
            <a:extLst>
              <a:ext uri="{FF2B5EF4-FFF2-40B4-BE49-F238E27FC236}">
                <a16:creationId xmlns:a16="http://schemas.microsoft.com/office/drawing/2014/main" id="{C3DA32E9-A73F-007E-9DB8-9452CF08E7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27517" y="480850"/>
            <a:ext cx="6751607" cy="5638799"/>
          </a:xfrm>
        </p:spPr>
      </p:pic>
    </p:spTree>
    <p:extLst>
      <p:ext uri="{BB962C8B-B14F-4D97-AF65-F5344CB8AC3E}">
        <p14:creationId xmlns:p14="http://schemas.microsoft.com/office/powerpoint/2010/main" val="1815073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15" y="1555668"/>
            <a:ext cx="4878173" cy="5201392"/>
          </a:xfrm>
        </p:spPr>
        <p:txBody>
          <a:bodyPr vert="horz" lIns="91440" tIns="45720" rIns="91440" bIns="45720" anchor="t">
            <a:normAutofit/>
          </a:bodyPr>
          <a:lstStyle/>
          <a:p>
            <a:pPr marL="137160" indent="0">
              <a:buNone/>
            </a:pPr>
            <a:r>
              <a:rPr lang="en-GB" sz="2600" b="1" dirty="0">
                <a:solidFill>
                  <a:srgbClr val="00B050"/>
                </a:solidFill>
                <a:latin typeface="Arial"/>
                <a:cs typeface="Arial"/>
              </a:rPr>
              <a:t>Enhancing wildlife to create a 'green corridor'</a:t>
            </a:r>
            <a:endParaRPr lang="en-GB" sz="1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GB" sz="2600" dirty="0">
              <a:latin typeface="Arial"/>
              <a:cs typeface="Arial"/>
            </a:endParaRP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Nest boxes</a:t>
            </a:r>
            <a:endParaRPr lang="en-GB" dirty="0">
              <a:latin typeface="Arial"/>
              <a:cs typeface="Arial"/>
            </a:endParaRP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Bat boxes</a:t>
            </a: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Bug hotels</a:t>
            </a: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Dead hedges</a:t>
            </a: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Sympathetic mowing</a:t>
            </a:r>
          </a:p>
          <a:p>
            <a:pPr marL="137160" indent="0">
              <a:buNone/>
            </a:pPr>
            <a:r>
              <a:rPr lang="en-GB" sz="2600" dirty="0">
                <a:latin typeface="Arial"/>
                <a:cs typeface="Arial"/>
              </a:rPr>
              <a:t>Sowing native species</a:t>
            </a:r>
          </a:p>
          <a:p>
            <a:pPr marL="137160" indent="0"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0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1691" y="271416"/>
            <a:ext cx="7030305" cy="93645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9900"/>
                </a:solidFill>
                <a:latin typeface="Arial"/>
                <a:cs typeface="Arial"/>
              </a:rPr>
              <a:t>Community Impact !</a:t>
            </a:r>
            <a:endParaRPr lang="en-GB" sz="36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0963"/>
              </p:ext>
            </p:extLst>
          </p:nvPr>
        </p:nvGraphicFramePr>
        <p:xfrm>
          <a:off x="5265874" y="2001948"/>
          <a:ext cx="6736267" cy="476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20016" imgH="5667355" progId="AcroExch.Document.7">
                  <p:embed/>
                </p:oleObj>
              </mc:Choice>
              <mc:Fallback>
                <p:oleObj name="Acrobat Document" r:id="rId4" imgW="8020016" imgH="56673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5874" y="2001948"/>
                        <a:ext cx="6736267" cy="4760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648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19F68-4CC8-9050-E0E2-2A016B5BE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" y="-215780"/>
            <a:ext cx="4614932" cy="1348956"/>
          </a:xfrm>
        </p:spPr>
        <p:txBody>
          <a:bodyPr vert="horz" lIns="91440" tIns="45720" rIns="91440" bIns="4572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 Black"/>
              </a:rPr>
              <a:t>Community Impact!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F6036-0D85-1AE1-6E1F-3C633237F90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92658" y="1840304"/>
            <a:ext cx="4428027" cy="4285860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 Black"/>
              </a:rPr>
              <a:t>Pride and aspiration</a:t>
            </a:r>
            <a:endParaRPr lang="en-US" sz="2800" b="1">
              <a:solidFill>
                <a:srgbClr val="00B050"/>
              </a:solidFill>
              <a:latin typeface="Book Antiqua"/>
            </a:endParaRPr>
          </a:p>
          <a:p>
            <a:endParaRPr lang="en-US" sz="2400" dirty="0">
              <a:latin typeface="Arial Black"/>
            </a:endParaRPr>
          </a:p>
          <a:p>
            <a:r>
              <a:rPr lang="en-US" sz="2400" dirty="0">
                <a:latin typeface="Arial Black"/>
              </a:rPr>
              <a:t>Regular Litter-picks</a:t>
            </a:r>
          </a:p>
          <a:p>
            <a:r>
              <a:rPr lang="en-US" sz="2400" dirty="0">
                <a:latin typeface="Arial Black"/>
              </a:rPr>
              <a:t>Newsletters</a:t>
            </a:r>
          </a:p>
          <a:p>
            <a:r>
              <a:rPr lang="en-US" sz="2400" dirty="0">
                <a:latin typeface="Arial Black"/>
              </a:rPr>
              <a:t>Events</a:t>
            </a:r>
          </a:p>
          <a:p>
            <a:r>
              <a:rPr lang="en-US" sz="2400" dirty="0">
                <a:latin typeface="Arial Black"/>
              </a:rPr>
              <a:t>Wildlife Management</a:t>
            </a:r>
          </a:p>
          <a:p>
            <a:r>
              <a:rPr lang="en-US" sz="2400" dirty="0">
                <a:latin typeface="Arial Black"/>
              </a:rPr>
              <a:t>Research</a:t>
            </a:r>
          </a:p>
          <a:p>
            <a:r>
              <a:rPr lang="en-US" sz="2400" dirty="0">
                <a:latin typeface="Arial Black"/>
              </a:rPr>
              <a:t>Northampton in Bloom</a:t>
            </a:r>
          </a:p>
          <a:p>
            <a:r>
              <a:rPr lang="en-US" sz="2400" dirty="0">
                <a:latin typeface="Arial Black"/>
              </a:rPr>
              <a:t>Heritage Open Days</a:t>
            </a:r>
          </a:p>
          <a:p>
            <a:endParaRPr lang="en-US" sz="2400" dirty="0">
              <a:latin typeface="Arial Black"/>
            </a:endParaRPr>
          </a:p>
          <a:p>
            <a:endParaRPr lang="en-US" sz="2400" dirty="0">
              <a:latin typeface="Arial Black"/>
            </a:endParaRPr>
          </a:p>
          <a:p>
            <a:endParaRPr lang="en-US" sz="2400" dirty="0">
              <a:latin typeface="Arial Black"/>
            </a:endParaRPr>
          </a:p>
        </p:txBody>
      </p:sp>
      <p:pic>
        <p:nvPicPr>
          <p:cNvPr id="9" name="Picture 2" descr="A white rectangular sign with green text&#10;&#10;Description automatically generated">
            <a:extLst>
              <a:ext uri="{FF2B5EF4-FFF2-40B4-BE49-F238E27FC236}">
                <a16:creationId xmlns:a16="http://schemas.microsoft.com/office/drawing/2014/main" id="{C648C1AD-4F5D-D3C8-30BC-A333955C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-4423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 descr="A group of people standing next to a fence&#10;&#10;Description automatically generated">
            <a:extLst>
              <a:ext uri="{FF2B5EF4-FFF2-40B4-BE49-F238E27FC236}">
                <a16:creationId xmlns:a16="http://schemas.microsoft.com/office/drawing/2014/main" id="{A6E1AFFC-A2FF-4398-9EBB-E587C03B76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25932" y="1142208"/>
            <a:ext cx="6522174" cy="4833667"/>
          </a:xfrm>
        </p:spPr>
      </p:pic>
    </p:spTree>
    <p:extLst>
      <p:ext uri="{BB962C8B-B14F-4D97-AF65-F5344CB8AC3E}">
        <p14:creationId xmlns:p14="http://schemas.microsoft.com/office/powerpoint/2010/main" val="384296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6191-E167-3F79-2DE7-9A6E6A50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36" y="231297"/>
            <a:ext cx="7072017" cy="703508"/>
          </a:xfrm>
        </p:spPr>
        <p:txBody>
          <a:bodyPr vert="horz" lIns="91440" tIns="45720" rIns="91440" bIns="45720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en-GB" sz="3600" b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Community Impact!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A57D-9A7E-3C3B-D2BC-CDB607EB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14" y="1222488"/>
            <a:ext cx="11459687" cy="5308942"/>
          </a:xfrm>
        </p:spPr>
        <p:txBody>
          <a:bodyPr vert="horz" lIns="91440" tIns="45720" rIns="91440" bIns="45720" anchor="t">
            <a:noAutofit/>
          </a:bodyPr>
          <a:lstStyle/>
          <a:p>
            <a:pPr marL="0" indent="0" fontAlgn="base">
              <a:buNone/>
            </a:pPr>
            <a:endParaRPr lang="en-GB"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B050"/>
                </a:solidFill>
                <a:latin typeface="Arial"/>
                <a:cs typeface="Arial"/>
              </a:rPr>
              <a:t>Volunteers contributing to:</a:t>
            </a:r>
            <a:endParaRPr lang="en-GB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GB"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94360" indent="-457200">
              <a:buClr>
                <a:srgbClr val="000000"/>
              </a:buClr>
              <a:buFont typeface="Arial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Preserving the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past for the future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94360" indent="-457200">
              <a:buFont typeface="Arial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Bring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people together within and across communities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en-US" sz="3200" b="1">
              <a:solidFill>
                <a:srgbClr val="FFFFFF"/>
              </a:solidFill>
              <a:latin typeface="Arial"/>
              <a:cs typeface="Arial"/>
            </a:endParaRPr>
          </a:p>
          <a:p>
            <a:pPr marL="594360" indent="-457200">
              <a:spcBef>
                <a:spcPts val="1400"/>
              </a:spcBef>
              <a:buFont typeface="Arial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Providing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 cherished green </a:t>
            </a: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open 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space for the enjoyment, </a:t>
            </a: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and health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and wellbeing of all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en-US" sz="3200" b="1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marL="594360" indent="-457200">
              <a:spcBef>
                <a:spcPts val="1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dirty="0">
                <a:latin typeface="Arial"/>
                <a:cs typeface="Arial"/>
              </a:rPr>
              <a:t>Instrumental in helping WNC deliver their strategy </a:t>
            </a:r>
          </a:p>
          <a:p>
            <a:pPr marL="137160" indent="0">
              <a:buClr>
                <a:srgbClr val="000000"/>
              </a:buClr>
              <a:buNone/>
            </a:pPr>
            <a:endParaRPr lang="en-US" sz="3200" b="1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GB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5640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4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6191-E167-3F79-2DE7-9A6E6A50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1" y="274638"/>
            <a:ext cx="8314621" cy="1143000"/>
          </a:xfrm>
        </p:spPr>
        <p:txBody>
          <a:bodyPr vert="horz" lIns="91440" tIns="45720" rIns="91440" bIns="45720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en-GB" sz="3600" dirty="0">
                <a:ln>
                  <a:noFill/>
                </a:ln>
                <a:solidFill>
                  <a:srgbClr val="F090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Northamptonshire Gardens Trust</a:t>
            </a:r>
            <a:endParaRPr lang="en-US" sz="3600">
              <a:solidFill>
                <a:srgbClr val="F090C6"/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9F39C-DBBA-D1D0-0B88-39895B5EC0E1}"/>
              </a:ext>
            </a:extLst>
          </p:cNvPr>
          <p:cNvSpPr txBox="1">
            <a:spLocks/>
          </p:cNvSpPr>
          <p:nvPr/>
        </p:nvSpPr>
        <p:spPr>
          <a:xfrm>
            <a:off x="3677990" y="1814194"/>
            <a:ext cx="7520441" cy="476854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 fontAlgn="base">
              <a:buNone/>
            </a:pP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37160" indent="0" algn="ctr" fontAlgn="base">
              <a:buNone/>
            </a:pPr>
            <a:r>
              <a:rPr lang="en-GB" sz="2400" b="1" dirty="0">
                <a:solidFill>
                  <a:srgbClr val="000000"/>
                </a:solidFill>
                <a:latin typeface="Arial"/>
                <a:cs typeface="Arial"/>
              </a:rPr>
              <a:t>Takes this opportunity to thank </a:t>
            </a:r>
            <a:endParaRPr lang="en-GB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 algn="ctr">
              <a:buNone/>
            </a:pPr>
            <a:endParaRPr lang="en-GB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37160" indent="0" algn="ctr" fontAlgn="base">
              <a:buNone/>
            </a:pP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Gardens Trust </a:t>
            </a:r>
          </a:p>
          <a:p>
            <a:pPr marL="137160" indent="0" algn="ctr" fontAlgn="base">
              <a:buNone/>
            </a:pP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marL="137160" indent="0" algn="ctr" fontAlgn="base">
              <a:buNone/>
            </a:pP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Gentian Trust </a:t>
            </a:r>
          </a:p>
          <a:p>
            <a:pPr marL="137160" indent="0" algn="ctr">
              <a:buNone/>
            </a:pPr>
            <a:endParaRPr lang="en-GB"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37160" indent="0" algn="ctr" fontAlgn="base">
              <a:buNone/>
            </a:pPr>
            <a:r>
              <a:rPr lang="en-GB" sz="3200" b="1" i="1" dirty="0">
                <a:solidFill>
                  <a:srgbClr val="00B050"/>
                </a:solidFill>
                <a:latin typeface="Arial"/>
                <a:cs typeface="Arial"/>
              </a:rPr>
              <a:t>for helping us make a difference</a:t>
            </a:r>
          </a:p>
          <a:p>
            <a:pPr marL="137160" indent="0" algn="ctr">
              <a:buNone/>
            </a:pPr>
            <a:endParaRPr lang="en-GB" sz="3200" b="1" i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56406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96FBB-2E01-22FB-7355-AB964CBB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80" y="1558506"/>
            <a:ext cx="3311596" cy="47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BA04-E519-4F9E-FBB7-CC560698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81" y="273050"/>
            <a:ext cx="4442404" cy="1176427"/>
          </a:xfrm>
        </p:spPr>
        <p:txBody>
          <a:bodyPr vert="horz" lIns="91440" tIns="45720" rIns="91440" bIns="4572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3200" dirty="0">
                <a:solidFill>
                  <a:srgbClr val="F090C6"/>
                </a:solidFill>
                <a:latin typeface="Arial Black"/>
              </a:rPr>
              <a:t>Northamptonshire Gardens Trust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1615A-C5A9-70E7-7BA4-E14D2021556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8281" y="1452115"/>
            <a:ext cx="4442404" cy="4674049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en-US" sz="2800" dirty="0">
              <a:latin typeface="Arial Black"/>
            </a:endParaRPr>
          </a:p>
          <a:p>
            <a:endParaRPr lang="en-US" sz="2800" dirty="0">
              <a:solidFill>
                <a:srgbClr val="F090C6"/>
              </a:solidFill>
              <a:latin typeface="Arial Black"/>
            </a:endParaRPr>
          </a:p>
          <a:p>
            <a:endParaRPr lang="en-US" sz="2800" dirty="0">
              <a:latin typeface="Arial Black"/>
            </a:endParaRPr>
          </a:p>
          <a:p>
            <a:r>
              <a:rPr lang="en-US" sz="3200" dirty="0">
                <a:latin typeface="Arial Black"/>
              </a:rPr>
              <a:t>Exhibiting at a Garden Fete</a:t>
            </a:r>
          </a:p>
        </p:txBody>
      </p:sp>
      <p:pic>
        <p:nvPicPr>
          <p:cNvPr id="5" name="Content Placeholder 4" descr="A group of women standing in a grassy area&#10;&#10;Description automatically generated">
            <a:extLst>
              <a:ext uri="{FF2B5EF4-FFF2-40B4-BE49-F238E27FC236}">
                <a16:creationId xmlns:a16="http://schemas.microsoft.com/office/drawing/2014/main" id="{AF8AA954-46AA-460D-2E85-22E178BEC4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66307" y="279567"/>
            <a:ext cx="6649123" cy="6084497"/>
          </a:xfrm>
        </p:spPr>
      </p:pic>
    </p:spTree>
    <p:extLst>
      <p:ext uri="{BB962C8B-B14F-4D97-AF65-F5344CB8AC3E}">
        <p14:creationId xmlns:p14="http://schemas.microsoft.com/office/powerpoint/2010/main" val="114806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DA1E-3914-1623-0743-E6DDBF2B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01164"/>
            <a:ext cx="4773084" cy="1320199"/>
          </a:xfrm>
        </p:spPr>
        <p:txBody>
          <a:bodyPr vert="horz" lIns="91440" tIns="45720" rIns="91440" bIns="45720" anchor="b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br>
              <a:rPr lang="en-US" sz="3200" dirty="0">
                <a:solidFill>
                  <a:srgbClr val="F090C6"/>
                </a:solidFill>
                <a:latin typeface="Arial Black"/>
              </a:rPr>
            </a:br>
            <a:br>
              <a:rPr lang="en-US" sz="3200" dirty="0">
                <a:latin typeface="Arial Black"/>
              </a:rPr>
            </a:br>
            <a:r>
              <a:rPr lang="en-US" sz="3600" dirty="0">
                <a:solidFill>
                  <a:srgbClr val="F090C6"/>
                </a:solidFill>
                <a:latin typeface="Arial Black"/>
              </a:rPr>
              <a:t>Northamptonshire Gardens Trust</a:t>
            </a:r>
            <a:endParaRPr lang="en-US" sz="3600">
              <a:solidFill>
                <a:srgbClr val="000000"/>
              </a:solidFill>
              <a:latin typeface="Arial Black"/>
            </a:endParaRPr>
          </a:p>
          <a:p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E1891-7342-D78C-4E9E-E262D15710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b="1" dirty="0">
                <a:latin typeface="Arial"/>
                <a:cs typeface="Arial"/>
              </a:rPr>
              <a:t>Conservation</a:t>
            </a:r>
          </a:p>
          <a:p>
            <a:endParaRPr lang="en-US" sz="3600" b="1" dirty="0">
              <a:latin typeface="Arial"/>
              <a:cs typeface="Arial"/>
            </a:endParaRPr>
          </a:p>
          <a:p>
            <a:endParaRPr lang="en-US" sz="3600" b="1" dirty="0">
              <a:latin typeface="Arial"/>
              <a:cs typeface="Arial"/>
            </a:endParaRPr>
          </a:p>
          <a:p>
            <a:endParaRPr lang="en-US" sz="1600" b="1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Castle Ashby Estate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5" name="Content Placeholder 4" descr="A field with trees and a building in the background&#10;&#10;Description automatically generated">
            <a:extLst>
              <a:ext uri="{FF2B5EF4-FFF2-40B4-BE49-F238E27FC236}">
                <a16:creationId xmlns:a16="http://schemas.microsoft.com/office/drawing/2014/main" id="{49992F39-7284-CA82-69B6-C0BCAE1DDE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0756" y="1262953"/>
            <a:ext cx="7231810" cy="4865347"/>
          </a:xfrm>
        </p:spPr>
      </p:pic>
    </p:spTree>
    <p:extLst>
      <p:ext uri="{BB962C8B-B14F-4D97-AF65-F5344CB8AC3E}">
        <p14:creationId xmlns:p14="http://schemas.microsoft.com/office/powerpoint/2010/main" val="110195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4"/>
          <p:cNvSpPr txBox="1">
            <a:spLocks noGrp="1"/>
          </p:cNvSpPr>
          <p:nvPr>
            <p:ph type="title"/>
          </p:nvPr>
        </p:nvSpPr>
        <p:spPr>
          <a:xfrm>
            <a:off x="573638" y="199529"/>
            <a:ext cx="9824321" cy="939517"/>
          </a:xfrm>
          <a:prstGeom prst="rect">
            <a:avLst/>
          </a:prstGeom>
        </p:spPr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 defTabSz="667512">
              <a:defRPr sz="1533">
                <a:solidFill>
                  <a:srgbClr val="002060"/>
                </a:solidFill>
                <a:effectLst>
                  <a:outerShdw blurRad="83439" dist="74168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Research:  Billing</a:t>
            </a:r>
            <a:r>
              <a:rPr sz="36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Road Cemetery</a:t>
            </a:r>
            <a:r>
              <a:rPr lang="en-US" sz="36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6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designed by Robert </a:t>
            </a:r>
            <a:r>
              <a:rPr lang="en-US" sz="3600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Marnock</a:t>
            </a:r>
            <a:endParaRPr sz="3600" i="1" dirty="0" err="1">
              <a:solidFill>
                <a:srgbClr val="00B050"/>
              </a:solidFill>
            </a:endParaRPr>
          </a:p>
        </p:txBody>
      </p:sp>
      <p:pic>
        <p:nvPicPr>
          <p:cNvPr id="106" name="Content Placeholder 6" descr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39" y="1700810"/>
            <a:ext cx="5009981" cy="450852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07439" y="6437632"/>
            <a:ext cx="4217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cs typeface="Times New Roman" panose="02020603050405020304" pitchFamily="18" charset="0"/>
              </a:rPr>
              <a:t>Extract from the 1847 Town Map by Wood and Law                     </a:t>
            </a:r>
          </a:p>
        </p:txBody>
      </p:sp>
      <p:pic>
        <p:nvPicPr>
          <p:cNvPr id="7" name="1887 1st Ed OS 25 Inch to 1 Mile south (detail).jpg" descr="1887 1st Ed OS 25 Inch to 1 Mile south (detail)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071" y="1700809"/>
            <a:ext cx="4915044" cy="450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41071" y="6451532"/>
            <a:ext cx="472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cs typeface="Times New Roman" panose="02020603050405020304" pitchFamily="18" charset="0"/>
              </a:rPr>
              <a:t>Extract from the 1887 1</a:t>
            </a:r>
            <a:r>
              <a:rPr lang="en-GB" sz="1200" b="1" i="1" baseline="30000" dirty="0">
                <a:cs typeface="Times New Roman" panose="02020603050405020304" pitchFamily="18" charset="0"/>
              </a:rPr>
              <a:t>st</a:t>
            </a:r>
            <a:r>
              <a:rPr lang="en-GB" sz="1200" b="1" i="1" dirty="0">
                <a:cs typeface="Times New Roman" panose="02020603050405020304" pitchFamily="18" charset="0"/>
              </a:rPr>
              <a:t> Edition Ordnance Survey (25inch map)  </a:t>
            </a:r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377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FA15-8291-AC18-6454-F8C9AA94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br>
              <a:rPr lang="en-US" sz="2900" dirty="0">
                <a:solidFill>
                  <a:srgbClr val="000000"/>
                </a:solidFill>
                <a:latin typeface="Arial Black"/>
              </a:rPr>
            </a:br>
            <a:r>
              <a:rPr lang="en-US" sz="3200">
                <a:solidFill>
                  <a:srgbClr val="F090C6"/>
                </a:solidFill>
                <a:latin typeface="Arial Black"/>
              </a:rPr>
              <a:t>Northamptonshire Gardens Trust</a:t>
            </a:r>
            <a:endParaRPr lang="en-US" sz="3200">
              <a:solidFill>
                <a:srgbClr val="000000"/>
              </a:solidFill>
              <a:latin typeface="Arial Black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B8A75-97AF-9CF3-D6F2-439CB289522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000" b="1" dirty="0">
                <a:latin typeface="Arial"/>
                <a:cs typeface="Arial"/>
              </a:rPr>
              <a:t>Community </a:t>
            </a:r>
          </a:p>
          <a:p>
            <a:r>
              <a:rPr lang="en-US" sz="4000" b="1" dirty="0">
                <a:latin typeface="Arial"/>
                <a:cs typeface="Arial"/>
              </a:rPr>
              <a:t>Impact!</a:t>
            </a:r>
          </a:p>
        </p:txBody>
      </p:sp>
      <p:pic>
        <p:nvPicPr>
          <p:cNvPr id="5" name="Content Placeholder 4" descr="Clothes and clothes on the grass&#10;&#10;Description automatically generated">
            <a:extLst>
              <a:ext uri="{FF2B5EF4-FFF2-40B4-BE49-F238E27FC236}">
                <a16:creationId xmlns:a16="http://schemas.microsoft.com/office/drawing/2014/main" id="{5493E872-02F8-B425-C0F8-A92B066ED1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71291" y="552737"/>
            <a:ext cx="6636587" cy="5552535"/>
          </a:xfrm>
        </p:spPr>
      </p:pic>
    </p:spTree>
    <p:extLst>
      <p:ext uri="{BB962C8B-B14F-4D97-AF65-F5344CB8AC3E}">
        <p14:creationId xmlns:p14="http://schemas.microsoft.com/office/powerpoint/2010/main" val="24419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C428-4E47-7D41-4E11-1425F628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3" y="273050"/>
            <a:ext cx="4456782" cy="1176427"/>
          </a:xfrm>
        </p:spPr>
        <p:txBody>
          <a:bodyPr vert="horz" lIns="91440" tIns="45720" rIns="91440" bIns="45720" anchor="b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en-US" sz="2800" dirty="0">
                <a:solidFill>
                  <a:srgbClr val="F090C6"/>
                </a:solidFill>
                <a:latin typeface="Arial Black"/>
              </a:rPr>
              <a:t>Northamptonshire Gardens Trust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509FE-2596-2195-5ED4-DD2953C5B90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3903" y="1452115"/>
            <a:ext cx="4629310" cy="4674049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en-US" sz="2800" dirty="0">
              <a:solidFill>
                <a:srgbClr val="F090C6"/>
              </a:solidFill>
              <a:latin typeface="Arial Black"/>
            </a:endParaRPr>
          </a:p>
          <a:p>
            <a:endParaRPr lang="en-GB" dirty="0">
              <a:latin typeface="Segoe UI"/>
              <a:cs typeface="Segoe UI"/>
            </a:endParaRPr>
          </a:p>
          <a:p>
            <a:r>
              <a:rPr lang="en-GB" sz="2800" b="1" dirty="0">
                <a:solidFill>
                  <a:srgbClr val="00B050"/>
                </a:solidFill>
                <a:latin typeface="Arial Black"/>
                <a:cs typeface="Segoe UI"/>
              </a:rPr>
              <a:t>Billing Road Cemetery</a:t>
            </a:r>
          </a:p>
          <a:p>
            <a:endParaRPr lang="en-GB" sz="2800" dirty="0">
              <a:solidFill>
                <a:srgbClr val="00B050"/>
              </a:solidFill>
              <a:latin typeface="Arial Black"/>
              <a:cs typeface="Segoe UI"/>
            </a:endParaRPr>
          </a:p>
          <a:p>
            <a:r>
              <a:rPr lang="en-GB" sz="2800" dirty="0">
                <a:solidFill>
                  <a:srgbClr val="00B050"/>
                </a:solidFill>
                <a:latin typeface="Arial Black"/>
                <a:cs typeface="Segoe UI"/>
              </a:rPr>
              <a:t>An Open Green Space in an urban area</a:t>
            </a:r>
            <a:endParaRPr lang="en-GB" sz="2800"/>
          </a:p>
          <a:p>
            <a:endParaRPr lang="en-US" sz="2800" dirty="0"/>
          </a:p>
        </p:txBody>
      </p:sp>
      <p:pic>
        <p:nvPicPr>
          <p:cNvPr id="5" name="Content Placeholder 4" descr="A tree in a grassy field&#10;&#10;Description automatically generated">
            <a:extLst>
              <a:ext uri="{FF2B5EF4-FFF2-40B4-BE49-F238E27FC236}">
                <a16:creationId xmlns:a16="http://schemas.microsoft.com/office/drawing/2014/main" id="{7F75D5E3-23D5-06C3-82C3-CB98288B2C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13782" y="854661"/>
            <a:ext cx="6679719" cy="5509403"/>
          </a:xfrm>
        </p:spPr>
      </p:pic>
    </p:spTree>
    <p:extLst>
      <p:ext uri="{BB962C8B-B14F-4D97-AF65-F5344CB8AC3E}">
        <p14:creationId xmlns:p14="http://schemas.microsoft.com/office/powerpoint/2010/main" val="27527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348205" y="215411"/>
            <a:ext cx="7169406" cy="774195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 defTabSz="722376">
              <a:defRPr sz="2844" b="0">
                <a:solidFill>
                  <a:srgbClr val="000000"/>
                </a:solidFill>
                <a:effectLst>
                  <a:outerShdw blurRad="90297" dist="80264" dir="2700000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3600" dirty="0">
                <a:solidFill>
                  <a:srgbClr val="009900"/>
                </a:solidFill>
              </a:rPr>
              <a:t>Billing Road Cemetery</a:t>
            </a:r>
            <a:endParaRPr sz="3600" i="1" dirty="0">
              <a:solidFill>
                <a:srgbClr val="00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7" y="1579417"/>
            <a:ext cx="9954500" cy="487886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7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 noGrp="1"/>
          </p:cNvSpPr>
          <p:nvPr>
            <p:ph type="title"/>
          </p:nvPr>
        </p:nvSpPr>
        <p:spPr>
          <a:xfrm>
            <a:off x="277970" y="199529"/>
            <a:ext cx="7179735" cy="68895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 defTabSz="722376">
              <a:defRPr sz="2844" b="0">
                <a:solidFill>
                  <a:srgbClr val="000000"/>
                </a:solidFill>
                <a:effectLst>
                  <a:outerShdw blurRad="90297" dist="80264" dir="2700000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3600" dirty="0">
                <a:solidFill>
                  <a:srgbClr val="009900"/>
                </a:solidFill>
              </a:rPr>
              <a:t>Billing Road Cemetery</a:t>
            </a:r>
            <a:endParaRPr sz="3600" b="1" i="1" dirty="0">
              <a:solidFill>
                <a:srgbClr val="00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17" y="1098672"/>
            <a:ext cx="4917121" cy="543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TextBox 4"/>
          <p:cNvSpPr txBox="1"/>
          <p:nvPr/>
        </p:nvSpPr>
        <p:spPr>
          <a:xfrm>
            <a:off x="477751" y="6218125"/>
            <a:ext cx="15885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 b="1" dirty="0">
                <a:solidFill>
                  <a:schemeClr val="tx1"/>
                </a:solidFill>
                <a:latin typeface="+mn-lt"/>
              </a:rPr>
              <a:t>Satellite imagery from Google Earth 2022</a:t>
            </a:r>
          </a:p>
        </p:txBody>
      </p:sp>
      <p:sp>
        <p:nvSpPr>
          <p:cNvPr id="103" name="TextBox 2"/>
          <p:cNvSpPr txBox="1"/>
          <p:nvPr/>
        </p:nvSpPr>
        <p:spPr>
          <a:xfrm>
            <a:off x="6902303" y="1455173"/>
            <a:ext cx="439887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b="1">
                <a:solidFill>
                  <a:srgbClr val="54642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400">
                <a:solidFill>
                  <a:schemeClr val="tx1"/>
                </a:solidFill>
                <a:latin typeface="Arial"/>
              </a:rPr>
              <a:t>A green oasis in a densely </a:t>
            </a:r>
            <a:r>
              <a:rPr lang="en-US" sz="2400" dirty="0">
                <a:solidFill>
                  <a:schemeClr val="tx1"/>
                </a:solidFill>
                <a:latin typeface="Arial"/>
              </a:rPr>
              <a:t>populated, culturally diverse, urban area</a:t>
            </a:r>
          </a:p>
        </p:txBody>
      </p:sp>
      <p:pic>
        <p:nvPicPr>
          <p:cNvPr id="6" name="Content Placeholder 6" descr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0000">
            <a:off x="7605639" y="2939445"/>
            <a:ext cx="3448650" cy="310346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954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57CD89-24FA-7204-AFBE-A6B76B784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3377" r="5059" b="6692"/>
          <a:stretch/>
        </p:blipFill>
        <p:spPr bwMode="auto">
          <a:xfrm>
            <a:off x="579017" y="683564"/>
            <a:ext cx="9638243" cy="603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2" y="0"/>
            <a:ext cx="33035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313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ee1e0-ca72-4501-abc7-420e5bb4065d" xsi:nil="true"/>
    <lcf76f155ced4ddcb4097134ff3c332f xmlns="7a758637-571d-49ba-80c6-81115d3d9e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BB09C10B71248B5B0C4B6B973DE1F" ma:contentTypeVersion="15" ma:contentTypeDescription="Create a new document." ma:contentTypeScope="" ma:versionID="1a2c033fbbc4e63424590fe65780eae2">
  <xsd:schema xmlns:xsd="http://www.w3.org/2001/XMLSchema" xmlns:xs="http://www.w3.org/2001/XMLSchema" xmlns:p="http://schemas.microsoft.com/office/2006/metadata/properties" xmlns:ns2="a86ee1e0-ca72-4501-abc7-420e5bb4065d" xmlns:ns3="7a758637-571d-49ba-80c6-81115d3d9e15" targetNamespace="http://schemas.microsoft.com/office/2006/metadata/properties" ma:root="true" ma:fieldsID="05729a028962a13597d1048d0f2b640f" ns2:_="" ns3:_="">
    <xsd:import namespace="a86ee1e0-ca72-4501-abc7-420e5bb4065d"/>
    <xsd:import namespace="7a758637-571d-49ba-80c6-81115d3d9e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e1e0-ca72-4501-abc7-420e5bb406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b3840f1-a85c-47f1-a018-20045b4327a4}" ma:internalName="TaxCatchAll" ma:showField="CatchAllData" ma:web="a86ee1e0-ca72-4501-abc7-420e5bb40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58637-571d-49ba-80c6-81115d3d9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803bd0f-db41-40ea-a479-c50fa7f44d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F7C1D6-47FE-4BED-819F-7AEE74A60533}">
  <ds:schemaRefs>
    <ds:schemaRef ds:uri="http://schemas.microsoft.com/office/2006/metadata/properties"/>
    <ds:schemaRef ds:uri="http://schemas.microsoft.com/office/infopath/2007/PartnerControls"/>
    <ds:schemaRef ds:uri="a86ee1e0-ca72-4501-abc7-420e5bb4065d"/>
    <ds:schemaRef ds:uri="7a758637-571d-49ba-80c6-81115d3d9e15"/>
  </ds:schemaRefs>
</ds:datastoreItem>
</file>

<file path=customXml/itemProps2.xml><?xml version="1.0" encoding="utf-8"?>
<ds:datastoreItem xmlns:ds="http://schemas.openxmlformats.org/officeDocument/2006/customXml" ds:itemID="{50A01234-687D-44F7-B2CC-913A05031A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AC1CFE-B10D-4078-89C6-5C6D0E646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ee1e0-ca72-4501-abc7-420e5bb4065d"/>
    <ds:schemaRef ds:uri="7a758637-571d-49ba-80c6-81115d3d9e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1491</TotalTime>
  <Words>401</Words>
  <Application>Microsoft Office PowerPoint</Application>
  <PresentationFormat>Widescreen</PresentationFormat>
  <Paragraphs>129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Book Antiqua</vt:lpstr>
      <vt:lpstr>Calibri</vt:lpstr>
      <vt:lpstr>Lucida Sans</vt:lpstr>
      <vt:lpstr>Segoe UI</vt:lpstr>
      <vt:lpstr>Times New Roman</vt:lpstr>
      <vt:lpstr>Wingdings</vt:lpstr>
      <vt:lpstr>Wingdings 2</vt:lpstr>
      <vt:lpstr>Wingdings 3</vt:lpstr>
      <vt:lpstr>Apex</vt:lpstr>
      <vt:lpstr>Acrobat Document</vt:lpstr>
      <vt:lpstr>Northamptonshire Gardens Trust</vt:lpstr>
      <vt:lpstr>Northamptonshire Gardens Trust</vt:lpstr>
      <vt:lpstr>  Northamptonshire Gardens Trust </vt:lpstr>
      <vt:lpstr>Research:  Billing Road Cemetery  designed by Robert Marnock</vt:lpstr>
      <vt:lpstr> Northamptonshire Gardens Trust </vt:lpstr>
      <vt:lpstr>Northamptonshire Gardens Trust</vt:lpstr>
      <vt:lpstr>Billing Road Cemetery</vt:lpstr>
      <vt:lpstr>Billing Road Cemetery</vt:lpstr>
      <vt:lpstr>PowerPoint Presentation</vt:lpstr>
      <vt:lpstr>PowerPoint Presentation</vt:lpstr>
      <vt:lpstr>Community Impact!</vt:lpstr>
      <vt:lpstr>Stakeholder Relationships</vt:lpstr>
      <vt:lpstr>Community Impact!  </vt:lpstr>
      <vt:lpstr>PowerPoint Presentation</vt:lpstr>
      <vt:lpstr>Community Impact!</vt:lpstr>
      <vt:lpstr>Community Impact!</vt:lpstr>
      <vt:lpstr>Northamptonshire Gardens Trust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Johnson</dc:creator>
  <cp:lastModifiedBy>Frankie Taylor</cp:lastModifiedBy>
  <cp:revision>889</cp:revision>
  <dcterms:created xsi:type="dcterms:W3CDTF">2023-06-05T15:59:45Z</dcterms:created>
  <dcterms:modified xsi:type="dcterms:W3CDTF">2024-07-17T14:16:33Z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0x01010063CBB09C10B71248B5B0C4B6B973DE1F</vt:lpwstr>
  </property>
  <property fmtid="{D5CDD505-2E9C-101B-9397-08002B2CF9AE}" pid="3" name="MediaServiceImageTags">
    <vt:lpwstr/>
  </property>
</Properties>
</file>