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7" r:id="rId4"/>
    <p:sldId id="281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8A6D-1566-1D64-6E42-F4DBDE16F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6D20-2490-0C1D-43B1-C9599C775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9012-DF7A-8ECB-4894-22C1DCE7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910D9-4ED3-C686-AF68-8A02E3B0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9B5C9-0552-0025-E570-3B6CBE08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5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EAFE-9007-11F5-5C80-8EC89BFF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33C7-FFCC-1191-9847-3DB2D39A2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14D2-CEF8-001D-239B-7107D581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7DA5-3532-3ACD-2B8B-7CFC46FB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ACEB-B5EE-4F81-441C-A3A32F42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3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EA23A-A87A-6B8D-9141-03ED5F005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C6678-1ABB-70F0-2EBA-236191D86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838D9-7F8B-B991-0B0A-B0C104EB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EB72-B612-C7C1-A2F9-6A60AE4A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C0601-32B7-69A1-5CF0-41089BBE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8534-A40F-9EB6-1547-33A2850F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9034-B6D8-2442-9118-7A58E85C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9DD3-ED6C-FD73-DB7A-E759D9B0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31CE3-8328-E39F-E505-5639AC7B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52888-FCBB-DFE6-37F3-D7ECFF65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4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2C78-5F14-B9BC-00B4-E5FD3844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399FF-76A7-B887-95C8-D091294EC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AC852-8D74-7CC4-2D5C-0869FB07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46A54-C15C-ECDC-F625-FA744500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B52F-511D-BEE7-D7BA-3D14A142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0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0934-9F13-0B5F-093C-2A735470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EEEF-B40D-0503-F885-A57E5F9D7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86F29-A316-FF5F-5349-E5413233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9704A-E9E8-748C-6F64-A4ED663A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B06B7-A5DE-B485-2253-27F63656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B359A-0516-400E-89D2-CB533539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0464-C056-7067-3F2F-51C8E903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15A71-BF6D-8E99-3ADA-A7B3F664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5EDF-7571-D36B-D933-0D4C3B24E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93797-CEF8-52AF-7C6A-24A8AEC7F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CE301-4256-C790-731A-EC68801CB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2CD1E-6973-7704-4CCE-70660159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2727B-E9A0-D90E-D6BE-774A7D5F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C2E4-F4FA-1DC9-9D6E-DABEC5B4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AF5C-952B-4FA9-D643-9CF6B271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DA0A0-356A-5D82-9920-44DC4033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61D0A-D57E-B1D2-C090-824C80C0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2E569-B443-CDCA-CF02-F711824F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0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25DC7-9882-022A-6F95-26BC8999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AB867-1153-9577-149C-1D8B667B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39080-3C5B-CB90-5148-8EBC230B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EAFD-2076-4797-B55A-0A5D1415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A5B74-BCDB-B787-8342-0862F911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FC553-19C4-CB84-FBAE-959E8821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9F5A0-6C8F-E70E-3F85-E03A2590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4A5F6-2E14-7C44-DCAD-71B36BA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748DF-3811-7396-FA44-B09FA2C5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0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F543-79FE-1D27-D79E-BEA2EBFF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2BAF9-59BC-E6D5-1FAB-6BF3EA408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1D91-1B4F-18EF-6812-3C6670F6C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CA2B0-6074-3E53-DC0E-07B6E5D3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C0212-0A77-8D20-5D9D-EC54D974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5F4BA-A694-305F-92AD-3D7E1344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7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4CFEB-DF0A-459E-AB83-A8ABCAFC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2B683-2258-AB84-6F37-6727A7577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42B9F-5E6A-A98D-A9FB-12E4E3D3D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A4283F-E854-4D5D-ACFB-04167D8CB27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8E22-D120-0FA8-94A8-DCBD38710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40B4E-F16D-A6E6-45FE-CB0C932D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75FD2-9814-4DF4-AEBA-89AAC0E95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afy plant with white background&#10;&#10;Description automatically generated">
            <a:extLst>
              <a:ext uri="{FF2B5EF4-FFF2-40B4-BE49-F238E27FC236}">
                <a16:creationId xmlns:a16="http://schemas.microsoft.com/office/drawing/2014/main" id="{CC1F0EB3-1A70-4AF6-F16D-728A32CA3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353">
            <a:off x="5827067" y="469038"/>
            <a:ext cx="5919719" cy="7041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63B7E5-B55E-0492-5AA5-7CE25317A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151110" y="5927826"/>
            <a:ext cx="3689447" cy="6703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thegardenstrust.org       </a:t>
            </a:r>
          </a:p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Find us: @thegardenstrust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403A13-3715-3189-8563-6C2A3B5FD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7" y="5605062"/>
            <a:ext cx="2263714" cy="1103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E4C762-576A-3F4C-C601-24062B8E552C}"/>
              </a:ext>
            </a:extLst>
          </p:cNvPr>
          <p:cNvSpPr txBox="1"/>
          <p:nvPr/>
        </p:nvSpPr>
        <p:spPr>
          <a:xfrm>
            <a:off x="8284467" y="2474892"/>
            <a:ext cx="3556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Seaford" panose="00000500000000000000" pitchFamily="2" charset="0"/>
              </a:rPr>
              <a:t>Islington’s Missing Gardens</a:t>
            </a:r>
          </a:p>
          <a:p>
            <a:pPr algn="ctr"/>
            <a:endParaRPr lang="en-GB" dirty="0">
              <a:latin typeface="Seaford" panose="00000500000000000000" pitchFamily="2" charset="0"/>
            </a:endParaRPr>
          </a:p>
          <a:p>
            <a:pPr algn="ctr"/>
            <a:r>
              <a:rPr lang="en-GB" dirty="0">
                <a:latin typeface="Seaford" panose="00000500000000000000" pitchFamily="2" charset="0"/>
              </a:rPr>
              <a:t>Pilot micro project engaging young people with garden history</a:t>
            </a:r>
          </a:p>
        </p:txBody>
      </p:sp>
      <p:pic>
        <p:nvPicPr>
          <p:cNvPr id="6" name="Picture 5" descr="A group of people standing in a park&#10;&#10;Description automatically generated">
            <a:extLst>
              <a:ext uri="{FF2B5EF4-FFF2-40B4-BE49-F238E27FC236}">
                <a16:creationId xmlns:a16="http://schemas.microsoft.com/office/drawing/2014/main" id="{B7B63B63-E518-FA5A-CB5C-85D8AB7BF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7452" r="6459" b="120"/>
          <a:stretch/>
        </p:blipFill>
        <p:spPr>
          <a:xfrm>
            <a:off x="712800" y="511200"/>
            <a:ext cx="7210044" cy="4961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61B50-FBE0-EB83-F7D0-FBD275F35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575" y="1070564"/>
            <a:ext cx="2149874" cy="8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7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afy plant with white background&#10;&#10;Description automatically generated">
            <a:extLst>
              <a:ext uri="{FF2B5EF4-FFF2-40B4-BE49-F238E27FC236}">
                <a16:creationId xmlns:a16="http://schemas.microsoft.com/office/drawing/2014/main" id="{CC1F0EB3-1A70-4AF6-F16D-728A32CA3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353">
            <a:off x="5827067" y="469038"/>
            <a:ext cx="5919719" cy="7041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63B7E5-B55E-0492-5AA5-7CE25317A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151110" y="5927826"/>
            <a:ext cx="3689447" cy="6703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thegardenstrust.org       </a:t>
            </a:r>
          </a:p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Find us: @thegardenstrust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403A13-3715-3189-8563-6C2A3B5FD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7" y="5605062"/>
            <a:ext cx="2263714" cy="1103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4AE3B-9B32-2DE9-AE61-C543BE93A194}"/>
              </a:ext>
            </a:extLst>
          </p:cNvPr>
          <p:cNvSpPr txBox="1"/>
          <p:nvPr/>
        </p:nvSpPr>
        <p:spPr>
          <a:xfrm>
            <a:off x="1107446" y="627797"/>
            <a:ext cx="6680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Seaford" panose="00000500000000000000" pitchFamily="2" charset="0"/>
              </a:rPr>
              <a:t>How it started…</a:t>
            </a:r>
          </a:p>
          <a:p>
            <a:endParaRPr lang="en-GB" dirty="0">
              <a:latin typeface="Seaford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2EA87-BAD9-B2DD-53E0-5852D5B160A7}"/>
              </a:ext>
            </a:extLst>
          </p:cNvPr>
          <p:cNvSpPr txBox="1"/>
          <p:nvPr/>
        </p:nvSpPr>
        <p:spPr>
          <a:xfrm>
            <a:off x="1107446" y="1664940"/>
            <a:ext cx="36013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Established link with UCL during the Engaging With Our Future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Hosted a ‘Welcome Day’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Partnered with London Parks &amp; Gardens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8 students created two new guided walks using London’s online inventory</a:t>
            </a:r>
          </a:p>
        </p:txBody>
      </p:sp>
      <p:pic>
        <p:nvPicPr>
          <p:cNvPr id="8" name="Picture 7" descr="A drawing of a map&#10;&#10;Description automatically generated">
            <a:extLst>
              <a:ext uri="{FF2B5EF4-FFF2-40B4-BE49-F238E27FC236}">
                <a16:creationId xmlns:a16="http://schemas.microsoft.com/office/drawing/2014/main" id="{6BFB3AD8-AE93-0A4B-7279-93C02CE96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36" y="3248345"/>
            <a:ext cx="3460278" cy="3460278"/>
          </a:xfrm>
          <a:prstGeom prst="rect">
            <a:avLst/>
          </a:prstGeom>
        </p:spPr>
      </p:pic>
      <p:pic>
        <p:nvPicPr>
          <p:cNvPr id="13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42447F9-6327-957B-6203-29A820055D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7"/>
          <a:stretch/>
        </p:blipFill>
        <p:spPr>
          <a:xfrm>
            <a:off x="8592061" y="272242"/>
            <a:ext cx="2816443" cy="2785396"/>
          </a:xfrm>
          <a:prstGeom prst="rect">
            <a:avLst/>
          </a:prstGeom>
        </p:spPr>
      </p:pic>
      <p:pic>
        <p:nvPicPr>
          <p:cNvPr id="17" name="Picture 16" descr="A group of people standing around a manhole&#10;&#10;Description automatically generated">
            <a:extLst>
              <a:ext uri="{FF2B5EF4-FFF2-40B4-BE49-F238E27FC236}">
                <a16:creationId xmlns:a16="http://schemas.microsoft.com/office/drawing/2014/main" id="{E03138A0-406F-C10D-764B-B8D57631A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19" y="1252771"/>
            <a:ext cx="2871367" cy="38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9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afy plant with white background&#10;&#10;Description automatically generated">
            <a:extLst>
              <a:ext uri="{FF2B5EF4-FFF2-40B4-BE49-F238E27FC236}">
                <a16:creationId xmlns:a16="http://schemas.microsoft.com/office/drawing/2014/main" id="{CC1F0EB3-1A70-4AF6-F16D-728A32CA3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353">
            <a:off x="5827067" y="469038"/>
            <a:ext cx="5919719" cy="7041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63B7E5-B55E-0492-5AA5-7CE25317A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151110" y="5927826"/>
            <a:ext cx="3689447" cy="6703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thegardenstrust.org       </a:t>
            </a:r>
          </a:p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Find us: @thegardenstrust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403A13-3715-3189-8563-6C2A3B5FD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7" y="5605062"/>
            <a:ext cx="2263714" cy="1103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4AE3B-9B32-2DE9-AE61-C543BE93A194}"/>
              </a:ext>
            </a:extLst>
          </p:cNvPr>
          <p:cNvSpPr txBox="1"/>
          <p:nvPr/>
        </p:nvSpPr>
        <p:spPr>
          <a:xfrm>
            <a:off x="1034194" y="659012"/>
            <a:ext cx="6680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Seaford" panose="00000500000000000000" pitchFamily="2" charset="0"/>
              </a:rPr>
              <a:t>A mystery…</a:t>
            </a:r>
          </a:p>
          <a:p>
            <a:endParaRPr lang="en-GB" dirty="0">
              <a:latin typeface="Seaford" panose="00000500000000000000" pitchFamily="2" charset="0"/>
            </a:endParaRP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1ED1F664-FD9C-3FE1-CB1D-DBD45BC1C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68" y="659012"/>
            <a:ext cx="3909596" cy="5212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B3105-9FE3-9CAC-0484-AA2436146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136" y="1629175"/>
            <a:ext cx="4643864" cy="3352233"/>
          </a:xfrm>
          <a:prstGeom prst="rect">
            <a:avLst/>
          </a:prstGeom>
          <a:ln>
            <a:solidFill>
              <a:srgbClr val="00653A"/>
            </a:solidFill>
          </a:ln>
        </p:spPr>
      </p:pic>
    </p:spTree>
    <p:extLst>
      <p:ext uri="{BB962C8B-B14F-4D97-AF65-F5344CB8AC3E}">
        <p14:creationId xmlns:p14="http://schemas.microsoft.com/office/powerpoint/2010/main" val="88456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afy plant with white background&#10;&#10;Description automatically generated">
            <a:extLst>
              <a:ext uri="{FF2B5EF4-FFF2-40B4-BE49-F238E27FC236}">
                <a16:creationId xmlns:a16="http://schemas.microsoft.com/office/drawing/2014/main" id="{CC1F0EB3-1A70-4AF6-F16D-728A32CA3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353">
            <a:off x="5827067" y="469038"/>
            <a:ext cx="5919719" cy="7041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63B7E5-B55E-0492-5AA5-7CE25317A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151110" y="5927826"/>
            <a:ext cx="3689447" cy="6703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thegardenstrust.org       </a:t>
            </a:r>
          </a:p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Find us: @thegardenstrust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403A13-3715-3189-8563-6C2A3B5FD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7" y="5605062"/>
            <a:ext cx="2263714" cy="1103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4AE3B-9B32-2DE9-AE61-C543BE93A194}"/>
              </a:ext>
            </a:extLst>
          </p:cNvPr>
          <p:cNvSpPr txBox="1"/>
          <p:nvPr/>
        </p:nvSpPr>
        <p:spPr>
          <a:xfrm>
            <a:off x="740944" y="513111"/>
            <a:ext cx="6680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Seaford" panose="00000500000000000000" pitchFamily="2" charset="0"/>
              </a:rPr>
              <a:t>Garden History for beginners</a:t>
            </a:r>
          </a:p>
          <a:p>
            <a:endParaRPr lang="en-GB" dirty="0">
              <a:latin typeface="Seaford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5955C-8B79-D32B-1D7E-219EF62EB7F1}"/>
              </a:ext>
            </a:extLst>
          </p:cNvPr>
          <p:cNvSpPr txBox="1"/>
          <p:nvPr/>
        </p:nvSpPr>
        <p:spPr>
          <a:xfrm>
            <a:off x="1047935" y="1566631"/>
            <a:ext cx="37361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Training in garden history using existing SUGS &amp; VSS resources – on our </a:t>
            </a:r>
            <a:r>
              <a:rPr lang="en-GB" b="1" dirty="0">
                <a:latin typeface="Seaford" panose="00000500000000000000" pitchFamily="2" charset="0"/>
              </a:rPr>
              <a:t>Resource Hub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Support from London Parks &amp; Gardens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Visit to London Metropolitan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Reporting back to LPG research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D2F84-92D7-7712-1934-45C709811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345" y="740002"/>
            <a:ext cx="4954196" cy="3282428"/>
          </a:xfrm>
          <a:prstGeom prst="rect">
            <a:avLst/>
          </a:prstGeom>
          <a:ln>
            <a:solidFill>
              <a:srgbClr val="00653A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922E1A-6F67-7D33-EC75-969826A4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55" y="3878912"/>
            <a:ext cx="3646800" cy="23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71A49-092B-624E-52CE-803F81B2BD38}"/>
              </a:ext>
            </a:extLst>
          </p:cNvPr>
          <p:cNvSpPr txBox="1"/>
          <p:nvPr/>
        </p:nvSpPr>
        <p:spPr>
          <a:xfrm>
            <a:off x="4638600" y="6061267"/>
            <a:ext cx="6541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By </a:t>
            </a:r>
            <a:r>
              <a:rPr lang="en-GB" sz="800" dirty="0" err="1">
                <a:solidFill>
                  <a:schemeClr val="bg1"/>
                </a:solidFill>
              </a:rPr>
              <a:t>GrindtXX</a:t>
            </a:r>
            <a:r>
              <a:rPr lang="en-GB" sz="800" dirty="0">
                <a:solidFill>
                  <a:schemeClr val="bg1"/>
                </a:solidFill>
              </a:rPr>
              <a:t> - Own work, CC BY-SA 4.0, via Wikimedia</a:t>
            </a:r>
          </a:p>
        </p:txBody>
      </p:sp>
    </p:spTree>
    <p:extLst>
      <p:ext uri="{BB962C8B-B14F-4D97-AF65-F5344CB8AC3E}">
        <p14:creationId xmlns:p14="http://schemas.microsoft.com/office/powerpoint/2010/main" val="379163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afy plant with white background&#10;&#10;Description automatically generated">
            <a:extLst>
              <a:ext uri="{FF2B5EF4-FFF2-40B4-BE49-F238E27FC236}">
                <a16:creationId xmlns:a16="http://schemas.microsoft.com/office/drawing/2014/main" id="{CC1F0EB3-1A70-4AF6-F16D-728A32CA3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353">
            <a:off x="5827067" y="469038"/>
            <a:ext cx="5919719" cy="7041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63B7E5-B55E-0492-5AA5-7CE25317A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151110" y="5927826"/>
            <a:ext cx="3689447" cy="6703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thegardenstrust.org       </a:t>
            </a:r>
          </a:p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Find us: @thegardenstrust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403A13-3715-3189-8563-6C2A3B5FD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7" y="5605062"/>
            <a:ext cx="2263714" cy="1103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4AE3B-9B32-2DE9-AE61-C543BE93A194}"/>
              </a:ext>
            </a:extLst>
          </p:cNvPr>
          <p:cNvSpPr txBox="1"/>
          <p:nvPr/>
        </p:nvSpPr>
        <p:spPr>
          <a:xfrm>
            <a:off x="750440" y="768579"/>
            <a:ext cx="6680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Seaford" panose="00000500000000000000" pitchFamily="2" charset="0"/>
              </a:rPr>
              <a:t>What they’ve found…</a:t>
            </a:r>
          </a:p>
          <a:p>
            <a:endParaRPr lang="en-GB" dirty="0">
              <a:latin typeface="Seaford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6347-637C-29A9-CCCD-3EEC56BF7EDE}"/>
              </a:ext>
            </a:extLst>
          </p:cNvPr>
          <p:cNvSpPr txBox="1"/>
          <p:nvPr/>
        </p:nvSpPr>
        <p:spPr>
          <a:xfrm>
            <a:off x="750440" y="1997839"/>
            <a:ext cx="4210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Identified over 20 parks and gardens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Completed 10 site visits 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Inventory forms for two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September – presenting their researched parks to the LPG Research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aford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F10A5-2AC2-29EC-3D91-DD22E9671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398" y="619742"/>
            <a:ext cx="5096229" cy="3479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026882-DCAA-9384-38FE-7A043A8A2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796" y="2779200"/>
            <a:ext cx="4465857" cy="310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1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afy plant with white background&#10;&#10;Description automatically generated">
            <a:extLst>
              <a:ext uri="{FF2B5EF4-FFF2-40B4-BE49-F238E27FC236}">
                <a16:creationId xmlns:a16="http://schemas.microsoft.com/office/drawing/2014/main" id="{CC1F0EB3-1A70-4AF6-F16D-728A32CA3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353">
            <a:off x="5827067" y="469038"/>
            <a:ext cx="5919719" cy="7041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63B7E5-B55E-0492-5AA5-7CE25317A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151110" y="5927826"/>
            <a:ext cx="3689447" cy="6703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thegardenstrust.org       </a:t>
            </a:r>
          </a:p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Find us: @thegardenstrust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403A13-3715-3189-8563-6C2A3B5FD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7" y="5605062"/>
            <a:ext cx="2263714" cy="1103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4AE3B-9B32-2DE9-AE61-C543BE93A194}"/>
              </a:ext>
            </a:extLst>
          </p:cNvPr>
          <p:cNvSpPr txBox="1"/>
          <p:nvPr/>
        </p:nvSpPr>
        <p:spPr>
          <a:xfrm>
            <a:off x="984742" y="651840"/>
            <a:ext cx="668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Seaford" panose="00000500000000000000" pitchFamily="2" charset="0"/>
              </a:rPr>
              <a:t>Engaging new audiences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15041-8F8B-2B7A-372E-271F4F2FCE78}"/>
              </a:ext>
            </a:extLst>
          </p:cNvPr>
          <p:cNvSpPr txBox="1"/>
          <p:nvPr/>
        </p:nvSpPr>
        <p:spPr>
          <a:xfrm>
            <a:off x="1673727" y="1760636"/>
            <a:ext cx="6541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Seaford" panose="00000500000000000000" pitchFamily="2" charset="0"/>
              </a:rPr>
              <a:t>“I’ve been really enjoying getting to know more about the history of green spaces in London and why they were created. </a:t>
            </a:r>
          </a:p>
          <a:p>
            <a:pPr algn="ctr"/>
            <a:endParaRPr lang="en-GB" i="1" dirty="0">
              <a:latin typeface="Seaford" panose="00000500000000000000" pitchFamily="2" charset="0"/>
            </a:endParaRPr>
          </a:p>
          <a:p>
            <a:pPr algn="ctr"/>
            <a:r>
              <a:rPr lang="en-GB" i="1" dirty="0">
                <a:latin typeface="Seaford" panose="00000500000000000000" pitchFamily="2" charset="0"/>
              </a:rPr>
              <a:t>I got into it because of how often I use these spaces and how important I think they are for communities.”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C877F4D-E7D1-F526-9430-B6E2B88749F0}"/>
              </a:ext>
            </a:extLst>
          </p:cNvPr>
          <p:cNvSpPr/>
          <p:nvPr/>
        </p:nvSpPr>
        <p:spPr>
          <a:xfrm>
            <a:off x="1604324" y="1569600"/>
            <a:ext cx="6680006" cy="1859400"/>
          </a:xfrm>
          <a:prstGeom prst="wedgeRectCallout">
            <a:avLst>
              <a:gd name="adj1" fmla="val 41143"/>
              <a:gd name="adj2" fmla="val -72253"/>
            </a:avLst>
          </a:prstGeom>
          <a:noFill/>
          <a:ln>
            <a:solidFill>
              <a:srgbClr val="00653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05C065-D5F1-7A2F-5EB0-E4B89D204C9E}"/>
              </a:ext>
            </a:extLst>
          </p:cNvPr>
          <p:cNvSpPr txBox="1"/>
          <p:nvPr/>
        </p:nvSpPr>
        <p:spPr>
          <a:xfrm>
            <a:off x="4012200" y="3823540"/>
            <a:ext cx="69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Seaford" panose="00000500000000000000" pitchFamily="2" charset="0"/>
              </a:rPr>
              <a:t>“Volunteering for the Gardens Trust has been an incredible experience! I have discovered new parks and gardens in my city but also learnt about their history while working with amazing people!</a:t>
            </a:r>
          </a:p>
          <a:p>
            <a:pPr algn="ctr"/>
            <a:endParaRPr lang="en-GB" i="1" dirty="0">
              <a:latin typeface="Seaford" panose="00000500000000000000" pitchFamily="2" charset="0"/>
            </a:endParaRPr>
          </a:p>
          <a:p>
            <a:pPr algn="ctr"/>
            <a:r>
              <a:rPr lang="en-GB" i="1" dirty="0">
                <a:latin typeface="Seaford" panose="00000500000000000000" pitchFamily="2" charset="0"/>
              </a:rPr>
              <a:t>I joined to learn more about my area to make it feel more like home while meeting new people.”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E6E202D-8B79-351A-7D58-7B0FD1707E86}"/>
              </a:ext>
            </a:extLst>
          </p:cNvPr>
          <p:cNvSpPr/>
          <p:nvPr/>
        </p:nvSpPr>
        <p:spPr>
          <a:xfrm>
            <a:off x="3909575" y="3771003"/>
            <a:ext cx="7120826" cy="1859400"/>
          </a:xfrm>
          <a:prstGeom prst="wedgeRectCallout">
            <a:avLst>
              <a:gd name="adj1" fmla="val -63030"/>
              <a:gd name="adj2" fmla="val -11459"/>
            </a:avLst>
          </a:prstGeom>
          <a:noFill/>
          <a:ln>
            <a:solidFill>
              <a:srgbClr val="00653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A93E099-DBF6-9292-C6B6-D7478218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2887" r="65124" b="35240"/>
          <a:stretch/>
        </p:blipFill>
        <p:spPr>
          <a:xfrm>
            <a:off x="8763804" y="767107"/>
            <a:ext cx="1569600" cy="1703021"/>
          </a:xfrm>
          <a:prstGeom prst="rect">
            <a:avLst/>
          </a:prstGeom>
        </p:spPr>
      </p:pic>
      <p:pic>
        <p:nvPicPr>
          <p:cNvPr id="16" name="Picture 1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8B37B3F-807E-8F93-B9AE-1BF9234C0D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5" t="20569" r="27891" b="37558"/>
          <a:stretch/>
        </p:blipFill>
        <p:spPr>
          <a:xfrm>
            <a:off x="1087714" y="3660030"/>
            <a:ext cx="1648467" cy="1788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5631CB-C723-772A-7DCF-28372C4343A4}"/>
              </a:ext>
            </a:extLst>
          </p:cNvPr>
          <p:cNvSpPr txBox="1"/>
          <p:nvPr/>
        </p:nvSpPr>
        <p:spPr>
          <a:xfrm>
            <a:off x="9910888" y="247955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eaford" panose="00000500000000000000" pitchFamily="2" charset="0"/>
              </a:rPr>
              <a:t>Mark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F8D10-F8D0-D01B-54CC-A07C82143CA2}"/>
              </a:ext>
            </a:extLst>
          </p:cNvPr>
          <p:cNvSpPr txBox="1"/>
          <p:nvPr/>
        </p:nvSpPr>
        <p:spPr>
          <a:xfrm>
            <a:off x="2593617" y="5420396"/>
            <a:ext cx="5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eaford" panose="00000500000000000000" pitchFamily="2" charset="0"/>
              </a:rPr>
              <a:t>Elsa</a:t>
            </a:r>
          </a:p>
        </p:txBody>
      </p:sp>
    </p:spTree>
    <p:extLst>
      <p:ext uri="{BB962C8B-B14F-4D97-AF65-F5344CB8AC3E}">
        <p14:creationId xmlns:p14="http://schemas.microsoft.com/office/powerpoint/2010/main" val="37076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afy plant with white background&#10;&#10;Description automatically generated">
            <a:extLst>
              <a:ext uri="{FF2B5EF4-FFF2-40B4-BE49-F238E27FC236}">
                <a16:creationId xmlns:a16="http://schemas.microsoft.com/office/drawing/2014/main" id="{CC1F0EB3-1A70-4AF6-F16D-728A32CA3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9353">
            <a:off x="5827067" y="469038"/>
            <a:ext cx="5919719" cy="70411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63B7E5-B55E-0492-5AA5-7CE25317A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151110" y="5927826"/>
            <a:ext cx="3689447" cy="6703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thegardenstrust.org       </a:t>
            </a:r>
          </a:p>
          <a:p>
            <a:pPr algn="r"/>
            <a:r>
              <a:rPr lang="en-GB" dirty="0">
                <a:solidFill>
                  <a:srgbClr val="00653A"/>
                </a:solidFill>
                <a:latin typeface="URWClassicoW01-Regular" panose="04000500000000000000" pitchFamily="82" charset="0"/>
              </a:rPr>
              <a:t>Find us: @thegardenstrust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403A13-3715-3189-8563-6C2A3B5FD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7" y="5605062"/>
            <a:ext cx="2263714" cy="1103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80CD6-FEDE-4D78-EB7E-B5BD23682FAA}"/>
              </a:ext>
            </a:extLst>
          </p:cNvPr>
          <p:cNvSpPr txBox="1"/>
          <p:nvPr/>
        </p:nvSpPr>
        <p:spPr>
          <a:xfrm>
            <a:off x="944798" y="529440"/>
            <a:ext cx="668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Seaford" panose="00000500000000000000" pitchFamily="2" charset="0"/>
              </a:rPr>
              <a:t>What we’ve learned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0C19F-4E71-7F43-273D-ECA64860EFBB}"/>
              </a:ext>
            </a:extLst>
          </p:cNvPr>
          <p:cNvSpPr txBox="1"/>
          <p:nvPr/>
        </p:nvSpPr>
        <p:spPr>
          <a:xfrm>
            <a:off x="944798" y="1542111"/>
            <a:ext cx="40088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Garden History is for everyone!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Anyone can do it with the right training &amp; support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London Parks &amp; Gardens enthusiasm &amp; support has been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Energised existing LPG volunteers who want to help</a:t>
            </a:r>
            <a:br>
              <a:rPr lang="en-GB" dirty="0">
                <a:latin typeface="Seaford" panose="00000500000000000000" pitchFamily="2" charset="0"/>
              </a:rPr>
            </a:br>
            <a:endParaRPr lang="en-GB" dirty="0">
              <a:latin typeface="Seafor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aford" panose="00000500000000000000" pitchFamily="2" charset="0"/>
              </a:rPr>
              <a:t>Can we do this elsewhere?</a:t>
            </a:r>
          </a:p>
        </p:txBody>
      </p:sp>
      <p:pic>
        <p:nvPicPr>
          <p:cNvPr id="6" name="Picture 5" descr="A group of people standing in a park&#10;&#10;Description automatically generated">
            <a:extLst>
              <a:ext uri="{FF2B5EF4-FFF2-40B4-BE49-F238E27FC236}">
                <a16:creationId xmlns:a16="http://schemas.microsoft.com/office/drawing/2014/main" id="{FF3BC84C-D047-4467-E3DD-94B4E49449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13962" r="5699"/>
          <a:stretch/>
        </p:blipFill>
        <p:spPr>
          <a:xfrm>
            <a:off x="5921059" y="1322290"/>
            <a:ext cx="5529997" cy="39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342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Seaford</vt:lpstr>
      <vt:lpstr>URWClassicoW01-Regular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Frankie Taylor</dc:creator>
  <cp:lastModifiedBy>Frankie Taylor</cp:lastModifiedBy>
  <cp:revision>1</cp:revision>
  <dcterms:created xsi:type="dcterms:W3CDTF">2024-07-17T14:38:45Z</dcterms:created>
  <dcterms:modified xsi:type="dcterms:W3CDTF">2024-07-17T14:40:16Z</dcterms:modified>
</cp:coreProperties>
</file>