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5BA89E-E36F-BEA2-10FD-340258DD2614}" v="24" dt="2024-07-07T12:58:25.01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bg.org.uk/celebrating-marnoc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t>Celebrating Marnock initiative:</a:t>
            </a:r>
          </a:p>
          <a:p>
            <a:r>
              <a:t>Three lessons learnt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r>
              <a:t>And an interactive map with info and images on over 60 sites with links to Marnock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t>First lesson learnt: time </a:t>
            </a:r>
          </a:p>
          <a:p>
            <a:r>
              <a:t>Image is of Wadhurst Park in Sussex, one of the many sites we did not have time to contact.</a:t>
            </a:r>
          </a:p>
          <a:p>
            <a:r>
              <a:t>Could have planned longer, involved more CGTs, involved more sites, produced more guidance and other material, done more publicity - but in the end we did as much as we could in the time we had.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First lesson learnt: time </a:t>
            </a:r>
          </a:p>
          <a:p>
            <a:r>
              <a:t>“Nobody made a greater mistake than he who did nothing because he could do only a little.” Quote by Edmund Burke.</a:t>
            </a:r>
          </a:p>
          <a:p>
            <a:r>
              <a:t>in the end we did lots and made a difference.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Lessons learnt: </a:t>
            </a:r>
          </a:p>
          <a:p>
            <a:r>
              <a:t>Expertise - instills confidence in others, and saves so much time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t>Lessons learnt: </a:t>
            </a:r>
          </a:p>
          <a:p>
            <a:r>
              <a:t>Enthusiasm - takes over your life, so choose something you love, and brings others on board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Lessons learnt: </a:t>
            </a:r>
          </a:p>
          <a:p>
            <a:r>
              <a:t>Enthusiasm - takes over your life, so choose something you love, and brings others on board</a:t>
            </a:r>
          </a:p>
          <a:p>
            <a:r>
              <a:t>Expertise - instills confidence in others, and saves so much time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r>
              <a:t>Have a legacy - so project doesn’t just end</a:t>
            </a:r>
          </a:p>
          <a:p>
            <a:r>
              <a:t>The website is a permanent record, the benches an enduring celebration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t>Further activities - contacting more sites, updating map etc when book published </a:t>
            </a:r>
          </a:p>
          <a:p>
            <a:r>
              <a:t>and a Missing Pieces project?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Further activities - contacting more sites, updating map etc when book published </a:t>
            </a:r>
          </a:p>
          <a:p>
            <a:r>
              <a:t>and a Missing Pieces project?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t>Asked by Frankie when preparing this.</a:t>
            </a:r>
          </a:p>
          <a:p>
            <a:r>
              <a:t>More information, more stuff - the magazines, boards, benches - but real benefit is the increased PRIDE we all now feel in the Gardens and their creator.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What the initiative was:</a:t>
            </a:r>
          </a:p>
          <a:p>
            <a:r>
              <a:t>A 2023 partnership between Sheffield Botanical Gardens and the Gardens Trust to celebrate Scottish landscape gardener, horticulturalist and writer Robert Marnock (1800 - 1889), creator and first curator of the Gardens</a:t>
            </a:r>
          </a:p>
          <a:p>
            <a:r>
              <a:t>Started from a long-term loan of complete set of his Floricultural Magazine (published 1836 - 1842)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r>
              <a:t>Celebrating Marnock initiative:</a:t>
            </a:r>
          </a:p>
          <a:p>
            <a:r>
              <a:t>Three lessons learnt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Aims: </a:t>
            </a:r>
          </a:p>
          <a:p>
            <a:r>
              <a:t>• reaching new audiences: Raise awareness of Marnock’s name and legacy in Sheffield and more widely,</a:t>
            </a:r>
          </a:p>
          <a:p>
            <a:r>
              <a:t>•	Engagement: recruiting volunteers: To share and build expert knowledge about his life, style and involvement at particular sites.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Objectives</a:t>
            </a:r>
          </a:p>
          <a:p>
            <a:r>
              <a:t>•	a free, month-long exhibition on Marnock in Sheffield, including display of original editions of his Floricultural Magazine,</a:t>
            </a:r>
          </a:p>
          <a:p>
            <a:r>
              <a:t>• a stimulus for volunteers around the country to conduct or collate research on Marnock and to find ways to share the information,</a:t>
            </a:r>
          </a:p>
          <a:p>
            <a:r>
              <a:t>• a new website to encourage, share and store research on Marnock, to allow information to be freely and permanently accessible to anyone with an interest in Marnock and, more broadly, Victorian horticulture, gardening and design.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r>
              <a:t>Exhibition with nearly 2,000 visitors, tours, talks, virtual trail, links with other local sites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t>Genealogical research in Aberdeenshire, visits and plan examination Kent, new research and HOD displays in Bucks, site visits and new photography in Berks and Beds, a talk in London, tours and tea in Kent.</a:t>
            </a:r>
          </a:p>
          <a:p>
            <a:r>
              <a:t>New sites identified, new research undertaken, new interpretation offered and planned.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Some unusual outcomes - street art on a bridge near Grosvenor and Hilbert Park, Tunbridge Wells (fortuitous public realm art project)</a:t>
            </a:r>
          </a:p>
          <a:p>
            <a:r>
              <a:t>Pair of Marnock-style benches commissioned by Friends of the Botanical Gardens inspired by 1840 image</a:t>
            </a:r>
          </a:p>
          <a:p>
            <a:r>
              <a:t>Snippet on BBC Bargain Hunt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xfrm>
            <a:off x="381000" y="685800"/>
            <a:ext cx="6096000" cy="3429000"/>
          </a:xfrm>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t>Website created at no cost and with permanent retention of material </a:t>
            </a:r>
          </a:p>
          <a:p>
            <a:r>
              <a:rPr u="sng">
                <a:hlinkClick r:id="rId3"/>
              </a:rPr>
              <a:t>www.sbg.org.uk/celebrating-marnock</a:t>
            </a:r>
            <a: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xfrm>
            <a:off x="381000" y="685800"/>
            <a:ext cx="6096000" cy="3429000"/>
          </a:xfrm>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r>
              <a:t>Website has several dozen blog posts, all written by volunteers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 Medium"/>
                <a:ea typeface="Graphik Medium"/>
                <a:cs typeface="Graphik Medium"/>
                <a:sym typeface="Graphik Medium"/>
              </a:defRPr>
            </a:lvl1pPr>
          </a:lstStyle>
          <a:p>
            <a:r>
              <a:t>Author and Date</a:t>
            </a:r>
          </a:p>
        </p:txBody>
      </p:sp>
      <p:sp>
        <p:nvSpPr>
          <p:cNvPr id="1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Presentation Title</a:t>
            </a:r>
          </a:p>
        </p:txBody>
      </p:sp>
      <p:sp>
        <p:nvSpPr>
          <p:cNvPr id="13" name="Body Level One…"/>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 Semibold"/>
                <a:ea typeface="Graphik Semibold"/>
                <a:cs typeface="Graphik Semibold"/>
                <a:sym typeface="Graphik Semibold"/>
              </a:defRPr>
            </a:lvl1pPr>
            <a:lvl2pPr marL="0" indent="457200" algn="ctr" defTabSz="825500">
              <a:lnSpc>
                <a:spcPct val="100000"/>
              </a:lnSpc>
              <a:spcBef>
                <a:spcPts val="0"/>
              </a:spcBef>
              <a:buSzTx/>
              <a:buNone/>
              <a:defRPr sz="6000" spc="-59">
                <a:latin typeface="Graphik Semibold"/>
                <a:ea typeface="Graphik Semibold"/>
                <a:cs typeface="Graphik Semibold"/>
                <a:sym typeface="Graphik Semibold"/>
              </a:defRPr>
            </a:lvl2pPr>
            <a:lvl3pPr marL="0" indent="914400" algn="ctr" defTabSz="825500">
              <a:lnSpc>
                <a:spcPct val="100000"/>
              </a:lnSpc>
              <a:spcBef>
                <a:spcPts val="0"/>
              </a:spcBef>
              <a:buSzTx/>
              <a:buNone/>
              <a:defRPr sz="6000" spc="-59">
                <a:latin typeface="Graphik Semibold"/>
                <a:ea typeface="Graphik Semibold"/>
                <a:cs typeface="Graphik Semibold"/>
                <a:sym typeface="Graphik Semibold"/>
              </a:defRPr>
            </a:lvl3pPr>
            <a:lvl4pPr marL="0" indent="1371600" algn="ctr" defTabSz="825500">
              <a:lnSpc>
                <a:spcPct val="100000"/>
              </a:lnSpc>
              <a:spcBef>
                <a:spcPts val="0"/>
              </a:spcBef>
              <a:buSzTx/>
              <a:buNone/>
              <a:defRPr sz="6000" spc="-59">
                <a:latin typeface="Graphik Semibold"/>
                <a:ea typeface="Graphik Semibold"/>
                <a:cs typeface="Graphik Semibold"/>
                <a:sym typeface="Graphik Semibold"/>
              </a:defRPr>
            </a:lvl4pPr>
            <a:lvl5pPr marL="0" indent="1828800" algn="ctr" defTabSz="825500">
              <a:lnSpc>
                <a:spcPct val="100000"/>
              </a:lnSpc>
              <a:spcBef>
                <a:spcPts val="0"/>
              </a:spcBef>
              <a:buSzTx/>
              <a:buNone/>
              <a:defRPr sz="6000" spc="-59">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10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prstGeom prst="rect">
            <a:avLst/>
          </a:prstGeom>
        </p:spPr>
        <p:txBody>
          <a:bodyPr/>
          <a:lstStyle/>
          <a:p>
            <a:r>
              <a:t>Agenda Title</a:t>
            </a:r>
          </a:p>
        </p:txBody>
      </p:sp>
      <p:sp>
        <p:nvSpPr>
          <p:cNvPr id="109" name="Body Level One…"/>
          <p:cNvSpPr txBox="1">
            <a:spLocks noGrp="1"/>
          </p:cNvSpPr>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110" name="Agenda Subtitle"/>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Agenda Subtitle</a:t>
            </a:r>
          </a:p>
        </p:txBody>
      </p:sp>
      <p:sp>
        <p:nvSpPr>
          <p:cNvPr id="111"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Fact information"/>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Fact information</a:t>
            </a:r>
          </a:p>
        </p:txBody>
      </p:sp>
      <p:sp>
        <p:nvSpPr>
          <p:cNvPr id="127" name="Body Level One…"/>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Attribution</a:t>
            </a:r>
          </a:p>
        </p:txBody>
      </p:sp>
      <p:sp>
        <p:nvSpPr>
          <p:cNvPr id="136" name="Body Level One…"/>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Sea against sky at sunset 2"/>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45" name="Sea against sky at sunset 1"/>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46" name="Beach and sea at sunset"/>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each and sea at sunset"/>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Beach and sea at sunset"/>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1pPr>
            <a:lvl2pPr marL="0" indent="4572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2pPr>
            <a:lvl3pPr marL="0" indent="9144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3pPr>
            <a:lvl4pPr marL="0" indent="13716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4pPr>
            <a:lvl5pPr marL="0" indent="1828800" algn="ctr" defTabSz="825500">
              <a:lnSpc>
                <a:spcPct val="100000"/>
              </a:lnSpc>
              <a:spcBef>
                <a:spcPts val="0"/>
              </a:spcBef>
              <a:buSzTx/>
              <a:buNone/>
              <a:defRPr sz="6000" spc="-59">
                <a:solidFill>
                  <a:srgbClr val="FFFFFF"/>
                </a:solidFill>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z="3000" spc="-29">
                <a:solidFill>
                  <a:srgbClr val="FFFFFF"/>
                </a:solidFill>
                <a:latin typeface="Graphik Medium"/>
                <a:ea typeface="Graphik Medium"/>
                <a:cs typeface="Graphik Medium"/>
                <a:sym typeface="Graphik Medium"/>
              </a:defRPr>
            </a:lvl1pPr>
          </a:lstStyle>
          <a:p>
            <a:r>
              <a:t>Author and Date</a:t>
            </a: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15495" y="4585102"/>
            <a:ext cx="9757338" cy="2540001"/>
          </a:xfrm>
          <a:prstGeom prst="rect">
            <a:avLst/>
          </a:prstGeom>
        </p:spPr>
        <p:txBody>
          <a:bodyPr anchor="b"/>
          <a:lstStyle/>
          <a:p>
            <a:r>
              <a:t>Slide Title</a:t>
            </a:r>
          </a:p>
        </p:txBody>
      </p:sp>
      <p:sp>
        <p:nvSpPr>
          <p:cNvPr id="33" name="Sea against sky at sunset"/>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Body Level One…"/>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marL="0" indent="457200" algn="ctr" defTabSz="825500">
              <a:lnSpc>
                <a:spcPct val="100000"/>
              </a:lnSpc>
              <a:spcBef>
                <a:spcPts val="0"/>
              </a:spcBef>
              <a:buSzTx/>
              <a:buNone/>
              <a:defRPr spc="-44">
                <a:latin typeface="Graphik Semibold"/>
                <a:ea typeface="Graphik Semibold"/>
                <a:cs typeface="Graphik Semibold"/>
                <a:sym typeface="Graphik Semibold"/>
              </a:defRPr>
            </a:lvl2pPr>
            <a:lvl3pPr marL="0" indent="914400" algn="ctr" defTabSz="825500">
              <a:lnSpc>
                <a:spcPct val="100000"/>
              </a:lnSpc>
              <a:spcBef>
                <a:spcPts val="0"/>
              </a:spcBef>
              <a:buSzTx/>
              <a:buNone/>
              <a:defRPr spc="-44">
                <a:latin typeface="Graphik Semibold"/>
                <a:ea typeface="Graphik Semibold"/>
                <a:cs typeface="Graphik Semibold"/>
                <a:sym typeface="Graphik Semibold"/>
              </a:defRPr>
            </a:lvl3pPr>
            <a:lvl4pPr marL="0" indent="1371600" algn="ctr" defTabSz="825500">
              <a:lnSpc>
                <a:spcPct val="100000"/>
              </a:lnSpc>
              <a:spcBef>
                <a:spcPts val="0"/>
              </a:spcBef>
              <a:buSzTx/>
              <a:buNone/>
              <a:defRPr spc="-44">
                <a:latin typeface="Graphik Semibold"/>
                <a:ea typeface="Graphik Semibold"/>
                <a:cs typeface="Graphik Semibold"/>
                <a:sym typeface="Graphik Semibold"/>
              </a:defRPr>
            </a:lvl4pPr>
            <a:lvl5pPr marL="0" indent="1828800" algn="ctr" defTabSz="825500">
              <a:lnSpc>
                <a:spcPct val="100000"/>
              </a:lnSpc>
              <a:spcBef>
                <a:spcPts val="0"/>
              </a:spcBef>
              <a:buSzTx/>
              <a:buNone/>
              <a:defRPr spc="-44">
                <a:latin typeface="Graphik Semibold"/>
                <a:ea typeface="Graphik Semibold"/>
                <a:cs typeface="Graphik Semibold"/>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Subtitle"/>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1219200" y="4013200"/>
            <a:ext cx="21945600" cy="8487148"/>
          </a:xfrm>
          <a:prstGeom prst="rect">
            <a:avLst/>
          </a:prstGeom>
        </p:spPr>
        <p:txBody>
          <a:bodyPr numCol="2" spcCol="2558384"/>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61" name="Sea against sky at sunset"/>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lide Subtitle"/>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6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72" name="Slide Subtitle"/>
          <p:cNvSpPr txBox="1">
            <a:spLocks noGrp="1"/>
          </p:cNvSpPr>
          <p:nvPr>
            <p:ph type="body" sz="quarter" idx="21"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7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7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Title"/>
          <p:cNvSpPr txBox="1">
            <a:spLocks noGrp="1"/>
          </p:cNvSpPr>
          <p:nvPr>
            <p:ph type="title" hasCustomPrompt="1"/>
          </p:nvPr>
        </p:nvSpPr>
        <p:spPr>
          <a:xfrm>
            <a:off x="1219200" y="774700"/>
            <a:ext cx="9753600" cy="1600200"/>
          </a:xfrm>
          <a:prstGeom prst="rect">
            <a:avLst/>
          </a:prstGeom>
        </p:spPr>
        <p:txBody>
          <a:bodyPr/>
          <a:lstStyle/>
          <a:p>
            <a:r>
              <a:t>Slide Title</a:t>
            </a:r>
          </a:p>
        </p:txBody>
      </p:sp>
      <p:sp>
        <p:nvSpPr>
          <p:cNvPr id="82" name="Slide Subtitle"/>
          <p:cNvSpPr txBox="1">
            <a:spLocks noGrp="1"/>
          </p:cNvSpPr>
          <p:nvPr>
            <p:ph type="body" sz="quarter" idx="21"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stStyle>
          <a:p>
            <a:r>
              <a:t>Slide Subtitle</a:t>
            </a:r>
          </a:p>
        </p:txBody>
      </p:sp>
      <p:sp>
        <p:nvSpPr>
          <p:cNvPr id="83" name="Body Level One…"/>
          <p:cNvSpPr txBox="1">
            <a:spLocks noGrp="1"/>
          </p:cNvSpPr>
          <p:nvPr>
            <p:ph type="body" sz="half" idx="1" hasCustomPrompt="1"/>
          </p:nvPr>
        </p:nvSpPr>
        <p:spPr>
          <a:xfrm>
            <a:off x="1219200" y="4023221"/>
            <a:ext cx="9757569" cy="8384679"/>
          </a:xfrm>
          <a:prstGeom prst="rect">
            <a:avLst/>
          </a:prstGeom>
        </p:spPr>
        <p:txBody>
          <a:bodyPr/>
          <a:lstStyle/>
          <a:p>
            <a:r>
              <a:t>Slide bullet text</a:t>
            </a:r>
          </a:p>
          <a:p>
            <a:pPr lvl="1"/>
            <a:endParaRPr/>
          </a:p>
          <a:p>
            <a:pPr lvl="2"/>
            <a:endParaRPr/>
          </a:p>
          <a:p>
            <a:pPr lvl="3"/>
            <a:endParaRPr/>
          </a:p>
          <a:p>
            <a:pPr lvl="4"/>
            <a:endParaRPr/>
          </a:p>
        </p:txBody>
      </p:sp>
      <p:sp>
        <p:nvSpPr>
          <p:cNvPr id="84" name="Slide Number"/>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Section Title</a:t>
            </a:r>
          </a:p>
        </p:txBody>
      </p:sp>
      <p:sp>
        <p:nvSpPr>
          <p:cNvPr id="92" name="Slide Number"/>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19200" y="774700"/>
            <a:ext cx="21945600" cy="172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19200" y="4013200"/>
            <a:ext cx="21948577" cy="848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2000">
                <a:solidFill>
                  <a:srgbClr val="5E5E5E"/>
                </a:solidFill>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6E5F"/>
        </a:solidFill>
        <a:effectLst/>
      </p:bgPr>
    </p:bg>
    <p:spTree>
      <p:nvGrpSpPr>
        <p:cNvPr id="1" name=""/>
        <p:cNvGrpSpPr/>
        <p:nvPr/>
      </p:nvGrpSpPr>
      <p:grpSpPr>
        <a:xfrm>
          <a:off x="0" y="0"/>
          <a:ext cx="0" cy="0"/>
          <a:chOff x="0" y="0"/>
          <a:chExt cx="0" cy="0"/>
        </a:xfrm>
      </p:grpSpPr>
      <p:sp>
        <p:nvSpPr>
          <p:cNvPr id="171" name="Celebrating Marnock initiative"/>
          <p:cNvSpPr txBox="1">
            <a:spLocks noGrp="1"/>
          </p:cNvSpPr>
          <p:nvPr>
            <p:ph type="title"/>
          </p:nvPr>
        </p:nvSpPr>
        <p:spPr>
          <a:xfrm>
            <a:off x="11863127" y="2962582"/>
            <a:ext cx="11274020" cy="4267201"/>
          </a:xfrm>
          <a:prstGeom prst="rect">
            <a:avLst/>
          </a:prstGeom>
        </p:spPr>
        <p:txBody>
          <a:bodyPr/>
          <a:lstStyle>
            <a:lvl1pPr defTabSz="2072640">
              <a:defRPr sz="10880" spc="-108"/>
            </a:lvl1pPr>
          </a:lstStyle>
          <a:p>
            <a:r>
              <a:t>Celebrating Marnock initiative</a:t>
            </a:r>
          </a:p>
        </p:txBody>
      </p:sp>
      <p:sp>
        <p:nvSpPr>
          <p:cNvPr id="172" name="Three lessons learnt"/>
          <p:cNvSpPr txBox="1">
            <a:spLocks noGrp="1"/>
          </p:cNvSpPr>
          <p:nvPr>
            <p:ph type="body" sz="quarter" idx="1"/>
          </p:nvPr>
        </p:nvSpPr>
        <p:spPr>
          <a:xfrm>
            <a:off x="6527337" y="7375627"/>
            <a:ext cx="21945601" cy="2252112"/>
          </a:xfrm>
          <a:prstGeom prst="rect">
            <a:avLst/>
          </a:prstGeom>
        </p:spPr>
        <p:txBody>
          <a:bodyPr/>
          <a:lstStyle/>
          <a:p>
            <a:r>
              <a:t>Three lessons learnt</a:t>
            </a:r>
          </a:p>
        </p:txBody>
      </p:sp>
      <p:sp>
        <p:nvSpPr>
          <p:cNvPr id="173" name="Jill Sinclair, 15 July 2024"/>
          <p:cNvSpPr txBox="1">
            <a:spLocks noGrp="1"/>
          </p:cNvSpPr>
          <p:nvPr>
            <p:ph type="body" idx="22"/>
          </p:nvPr>
        </p:nvSpPr>
        <p:spPr>
          <a:xfrm>
            <a:off x="12136216" y="11984454"/>
            <a:ext cx="10727843" cy="60579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Jill Sinclair, 15 July 2024</a:t>
            </a:r>
          </a:p>
        </p:txBody>
      </p:sp>
      <p:pic>
        <p:nvPicPr>
          <p:cNvPr id="174" name="website screenshot.jpg" descr="website screenshot.jpg"/>
          <p:cNvPicPr>
            <a:picLocks noChangeAspect="1"/>
          </p:cNvPicPr>
          <p:nvPr/>
        </p:nvPicPr>
        <p:blipFill>
          <a:blip r:embed="rId3"/>
          <a:srcRect l="3267" t="15130" r="52488" b="6872"/>
          <a:stretch>
            <a:fillRect/>
          </a:stretch>
        </p:blipFill>
        <p:spPr>
          <a:xfrm>
            <a:off x="1347974" y="826485"/>
            <a:ext cx="9376333" cy="11627837"/>
          </a:xfrm>
          <a:custGeom>
            <a:avLst/>
            <a:gdLst/>
            <a:ahLst/>
            <a:cxnLst>
              <a:cxn ang="0">
                <a:pos x="wd2" y="hd2"/>
              </a:cxn>
              <a:cxn ang="5400000">
                <a:pos x="wd2" y="hd2"/>
              </a:cxn>
              <a:cxn ang="10800000">
                <a:pos x="wd2" y="hd2"/>
              </a:cxn>
              <a:cxn ang="16200000">
                <a:pos x="wd2" y="hd2"/>
              </a:cxn>
            </a:cxnLst>
            <a:rect l="0" t="0" r="r" b="b"/>
            <a:pathLst>
              <a:path w="21554" h="21413" extrusionOk="0">
                <a:moveTo>
                  <a:pt x="10941" y="3"/>
                </a:moveTo>
                <a:cubicBezTo>
                  <a:pt x="9952" y="-18"/>
                  <a:pt x="8974" y="87"/>
                  <a:pt x="8054" y="325"/>
                </a:cubicBezTo>
                <a:cubicBezTo>
                  <a:pt x="6629" y="695"/>
                  <a:pt x="4969" y="1567"/>
                  <a:pt x="3741" y="2589"/>
                </a:cubicBezTo>
                <a:cubicBezTo>
                  <a:pt x="2944" y="3253"/>
                  <a:pt x="1764" y="4675"/>
                  <a:pt x="1749" y="4990"/>
                </a:cubicBezTo>
                <a:cubicBezTo>
                  <a:pt x="1745" y="5064"/>
                  <a:pt x="1709" y="5120"/>
                  <a:pt x="1667" y="5113"/>
                </a:cubicBezTo>
                <a:cubicBezTo>
                  <a:pt x="1603" y="5103"/>
                  <a:pt x="1531" y="5203"/>
                  <a:pt x="1483" y="5366"/>
                </a:cubicBezTo>
                <a:cubicBezTo>
                  <a:pt x="1477" y="5387"/>
                  <a:pt x="1469" y="5416"/>
                  <a:pt x="1464" y="5430"/>
                </a:cubicBezTo>
                <a:cubicBezTo>
                  <a:pt x="1460" y="5444"/>
                  <a:pt x="1455" y="5472"/>
                  <a:pt x="1453" y="5493"/>
                </a:cubicBezTo>
                <a:cubicBezTo>
                  <a:pt x="1452" y="5514"/>
                  <a:pt x="1380" y="5627"/>
                  <a:pt x="1295" y="5744"/>
                </a:cubicBezTo>
                <a:cubicBezTo>
                  <a:pt x="1209" y="5861"/>
                  <a:pt x="1140" y="5988"/>
                  <a:pt x="1140" y="6026"/>
                </a:cubicBezTo>
                <a:cubicBezTo>
                  <a:pt x="1140" y="6064"/>
                  <a:pt x="1104" y="6124"/>
                  <a:pt x="1061" y="6158"/>
                </a:cubicBezTo>
                <a:cubicBezTo>
                  <a:pt x="1018" y="6193"/>
                  <a:pt x="976" y="6283"/>
                  <a:pt x="968" y="6359"/>
                </a:cubicBezTo>
                <a:cubicBezTo>
                  <a:pt x="943" y="6601"/>
                  <a:pt x="912" y="6674"/>
                  <a:pt x="807" y="6739"/>
                </a:cubicBezTo>
                <a:cubicBezTo>
                  <a:pt x="588" y="6876"/>
                  <a:pt x="172" y="8380"/>
                  <a:pt x="63" y="9436"/>
                </a:cubicBezTo>
                <a:cubicBezTo>
                  <a:pt x="-21" y="10243"/>
                  <a:pt x="-21" y="11456"/>
                  <a:pt x="62" y="11963"/>
                </a:cubicBezTo>
                <a:cubicBezTo>
                  <a:pt x="97" y="12172"/>
                  <a:pt x="139" y="12504"/>
                  <a:pt x="157" y="12700"/>
                </a:cubicBezTo>
                <a:cubicBezTo>
                  <a:pt x="226" y="13467"/>
                  <a:pt x="633" y="14725"/>
                  <a:pt x="1126" y="15699"/>
                </a:cubicBezTo>
                <a:cubicBezTo>
                  <a:pt x="1348" y="16138"/>
                  <a:pt x="2026" y="17157"/>
                  <a:pt x="2379" y="17581"/>
                </a:cubicBezTo>
                <a:cubicBezTo>
                  <a:pt x="3495" y="18920"/>
                  <a:pt x="4964" y="20001"/>
                  <a:pt x="6507" y="20618"/>
                </a:cubicBezTo>
                <a:cubicBezTo>
                  <a:pt x="7481" y="21008"/>
                  <a:pt x="8576" y="21282"/>
                  <a:pt x="9478" y="21361"/>
                </a:cubicBezTo>
                <a:cubicBezTo>
                  <a:pt x="12010" y="21582"/>
                  <a:pt x="14099" y="21109"/>
                  <a:pt x="16223" y="19832"/>
                </a:cubicBezTo>
                <a:cubicBezTo>
                  <a:pt x="16996" y="19367"/>
                  <a:pt x="18060" y="18538"/>
                  <a:pt x="18479" y="18074"/>
                </a:cubicBezTo>
                <a:cubicBezTo>
                  <a:pt x="20140" y="16233"/>
                  <a:pt x="21090" y="14269"/>
                  <a:pt x="21429" y="11977"/>
                </a:cubicBezTo>
                <a:cubicBezTo>
                  <a:pt x="21565" y="11057"/>
                  <a:pt x="21579" y="10757"/>
                  <a:pt x="21522" y="9926"/>
                </a:cubicBezTo>
                <a:cubicBezTo>
                  <a:pt x="21441" y="8724"/>
                  <a:pt x="21070" y="7211"/>
                  <a:pt x="20596" y="6149"/>
                </a:cubicBezTo>
                <a:cubicBezTo>
                  <a:pt x="20331" y="5555"/>
                  <a:pt x="19549" y="4297"/>
                  <a:pt x="19106" y="3752"/>
                </a:cubicBezTo>
                <a:cubicBezTo>
                  <a:pt x="18662" y="3207"/>
                  <a:pt x="17652" y="2286"/>
                  <a:pt x="17043" y="1870"/>
                </a:cubicBezTo>
                <a:cubicBezTo>
                  <a:pt x="15330" y="703"/>
                  <a:pt x="13114" y="49"/>
                  <a:pt x="10941" y="3"/>
                </a:cubicBezTo>
                <a:close/>
              </a:path>
            </a:pathLst>
          </a:custGeom>
          <a:ln w="12700">
            <a:miter lim="400000"/>
          </a:ln>
        </p:spPr>
      </p:pic>
      <p:sp>
        <p:nvSpPr>
          <p:cNvPr id="175" name="Image: Gardeners Chronicle 3:6 (1889). Public domain."/>
          <p:cNvSpPr txBox="1"/>
          <p:nvPr/>
        </p:nvSpPr>
        <p:spPr>
          <a:xfrm rot="16200000">
            <a:off x="-3331740" y="6022961"/>
            <a:ext cx="7572693" cy="58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500"/>
            </a:pPr>
            <a:r>
              <a:t>Image: </a:t>
            </a:r>
            <a:r>
              <a:rPr i="1"/>
              <a:t>Gardeners Chronicle</a:t>
            </a:r>
            <a:r>
              <a:t> 3:6 (1889). Public domain.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C905"/>
        </a:solidFill>
        <a:effectLst/>
      </p:bgPr>
    </p:bg>
    <p:spTree>
      <p:nvGrpSpPr>
        <p:cNvPr id="1" name=""/>
        <p:cNvGrpSpPr/>
        <p:nvPr/>
      </p:nvGrpSpPr>
      <p:grpSpPr>
        <a:xfrm>
          <a:off x="0" y="0"/>
          <a:ext cx="0" cy="0"/>
          <a:chOff x="0" y="0"/>
          <a:chExt cx="0" cy="0"/>
        </a:xfrm>
      </p:grpSpPr>
      <p:sp>
        <p:nvSpPr>
          <p:cNvPr id="254" name="The website"/>
          <p:cNvSpPr txBox="1">
            <a:spLocks noGrp="1"/>
          </p:cNvSpPr>
          <p:nvPr>
            <p:ph type="title"/>
          </p:nvPr>
        </p:nvSpPr>
        <p:spPr>
          <a:prstGeom prst="rect">
            <a:avLst/>
          </a:prstGeom>
        </p:spPr>
        <p:txBody>
          <a:bodyPr/>
          <a:lstStyle>
            <a:lvl1pPr defTabSz="2267711">
              <a:defRPr sz="7812" spc="-78"/>
            </a:lvl1pPr>
          </a:lstStyle>
          <a:p>
            <a:r>
              <a:t>The website</a:t>
            </a:r>
          </a:p>
        </p:txBody>
      </p:sp>
      <p:pic>
        <p:nvPicPr>
          <p:cNvPr id="255" name="map screenshot.jpg" descr="map screenshot.jpg"/>
          <p:cNvPicPr>
            <a:picLocks noGrp="1" noChangeAspect="1"/>
          </p:cNvPicPr>
          <p:nvPr>
            <p:ph type="pic" idx="21"/>
          </p:nvPr>
        </p:nvPicPr>
        <p:blipFill>
          <a:blip r:embed="rId3"/>
          <a:srcRect l="38838"/>
          <a:stretch>
            <a:fillRect/>
          </a:stretch>
        </p:blipFill>
        <p:spPr>
          <a:xfrm>
            <a:off x="12903844" y="1270000"/>
            <a:ext cx="10299875" cy="11176000"/>
          </a:xfrm>
          <a:prstGeom prst="rect">
            <a:avLst/>
          </a:prstGeom>
        </p:spPr>
      </p:pic>
      <p:sp>
        <p:nvSpPr>
          <p:cNvPr id="256" name="Map of linked sites"/>
          <p:cNvSpPr txBox="1">
            <a:spLocks noGrp="1"/>
          </p:cNvSpPr>
          <p:nvPr>
            <p:ph type="body" idx="22"/>
          </p:nvPr>
        </p:nvSpPr>
        <p:spPr>
          <a:xfrm>
            <a:off x="1219200" y="2387600"/>
            <a:ext cx="9757569" cy="145097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200" spc="-52"/>
            </a:lvl1pPr>
          </a:lstStyle>
          <a:p>
            <a:r>
              <a:t>Map of linked sites</a:t>
            </a:r>
          </a:p>
        </p:txBody>
      </p:sp>
      <p:sp>
        <p:nvSpPr>
          <p:cNvPr id="257" name="Over 60 sites across the country with links to Marnock…"/>
          <p:cNvSpPr txBox="1">
            <a:spLocks noGrp="1"/>
          </p:cNvSpPr>
          <p:nvPr>
            <p:ph type="body" sz="quarter" idx="1"/>
          </p:nvPr>
        </p:nvSpPr>
        <p:spPr>
          <a:xfrm>
            <a:off x="1219200" y="4023221"/>
            <a:ext cx="9757569" cy="6274335"/>
          </a:xfrm>
          <a:prstGeom prst="rect">
            <a:avLst/>
          </a:prstGeom>
        </p:spPr>
        <p:txBody>
          <a:bodyPr/>
          <a:lstStyle/>
          <a:p>
            <a:r>
              <a:t>Over 60 sites across the country with links to Marnock</a:t>
            </a:r>
          </a:p>
          <a:p>
            <a:r>
              <a:t>Each has images, information and links to sources, many supplied by CGTs</a:t>
            </a:r>
          </a:p>
          <a:p>
            <a:r>
              <a:t>New sites, photos, information or corrections welcome</a:t>
            </a:r>
          </a:p>
        </p:txBody>
      </p:sp>
      <p:sp>
        <p:nvSpPr>
          <p:cNvPr id="258" name="www.sbg.org.uk/celebrating-marnock/marnock-map"/>
          <p:cNvSpPr txBox="1"/>
          <p:nvPr/>
        </p:nvSpPr>
        <p:spPr>
          <a:xfrm>
            <a:off x="14880804" y="12864482"/>
            <a:ext cx="9044179" cy="669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400">
              <a:spcBef>
                <a:spcPts val="0"/>
              </a:spcBef>
              <a:defRPr sz="3000"/>
            </a:lvl1pPr>
          </a:lstStyle>
          <a:p>
            <a:r>
              <a:t>www.sbg.org.uk/celebrating-marnock/marnock-map</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35E60"/>
        </a:solidFill>
        <a:effectLst/>
      </p:bgPr>
    </p:bg>
    <p:spTree>
      <p:nvGrpSpPr>
        <p:cNvPr id="1" name=""/>
        <p:cNvGrpSpPr/>
        <p:nvPr/>
      </p:nvGrpSpPr>
      <p:grpSpPr>
        <a:xfrm>
          <a:off x="0" y="0"/>
          <a:ext cx="0" cy="0"/>
          <a:chOff x="0" y="0"/>
          <a:chExt cx="0" cy="0"/>
        </a:xfrm>
      </p:grpSpPr>
      <p:sp>
        <p:nvSpPr>
          <p:cNvPr id="262" name="First lesson learnt: time"/>
          <p:cNvSpPr txBox="1">
            <a:spLocks noGrp="1"/>
          </p:cNvSpPr>
          <p:nvPr>
            <p:ph type="title"/>
          </p:nvPr>
        </p:nvSpPr>
        <p:spPr>
          <a:xfrm>
            <a:off x="5676632" y="776188"/>
            <a:ext cx="13030736" cy="1600201"/>
          </a:xfrm>
          <a:prstGeom prst="rect">
            <a:avLst/>
          </a:prstGeom>
        </p:spPr>
        <p:txBody>
          <a:bodyPr/>
          <a:lstStyle>
            <a:lvl1pPr defTabSz="2267711">
              <a:defRPr sz="7812" spc="-78">
                <a:solidFill>
                  <a:srgbClr val="EAE7E5"/>
                </a:solidFill>
              </a:defRPr>
            </a:lvl1pPr>
          </a:lstStyle>
          <a:p>
            <a:r>
              <a:t>First lesson learnt: time</a:t>
            </a:r>
          </a:p>
        </p:txBody>
      </p:sp>
      <p:pic>
        <p:nvPicPr>
          <p:cNvPr id="263" name="wadhurst park geograph-3574812-by-Robin-Webster.jpg" descr="wadhurst park geograph-3574812-by-Robin-Webster.jpg"/>
          <p:cNvPicPr>
            <a:picLocks noChangeAspect="1"/>
          </p:cNvPicPr>
          <p:nvPr/>
        </p:nvPicPr>
        <p:blipFill>
          <a:blip r:embed="rId3"/>
          <a:stretch>
            <a:fillRect/>
          </a:stretch>
        </p:blipFill>
        <p:spPr>
          <a:xfrm>
            <a:off x="809564" y="3421754"/>
            <a:ext cx="11426046" cy="8569535"/>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35E60"/>
        </a:solidFill>
        <a:effectLst/>
      </p:bgPr>
    </p:bg>
    <p:spTree>
      <p:nvGrpSpPr>
        <p:cNvPr id="1" name=""/>
        <p:cNvGrpSpPr/>
        <p:nvPr/>
      </p:nvGrpSpPr>
      <p:grpSpPr>
        <a:xfrm>
          <a:off x="0" y="0"/>
          <a:ext cx="0" cy="0"/>
          <a:chOff x="0" y="0"/>
          <a:chExt cx="0" cy="0"/>
        </a:xfrm>
      </p:grpSpPr>
      <p:sp>
        <p:nvSpPr>
          <p:cNvPr id="267" name="First lesson learnt: time"/>
          <p:cNvSpPr txBox="1">
            <a:spLocks noGrp="1"/>
          </p:cNvSpPr>
          <p:nvPr>
            <p:ph type="title"/>
          </p:nvPr>
        </p:nvSpPr>
        <p:spPr>
          <a:xfrm>
            <a:off x="5676632" y="776188"/>
            <a:ext cx="13030736" cy="1600201"/>
          </a:xfrm>
          <a:prstGeom prst="rect">
            <a:avLst/>
          </a:prstGeom>
        </p:spPr>
        <p:txBody>
          <a:bodyPr/>
          <a:lstStyle>
            <a:lvl1pPr defTabSz="2267711">
              <a:defRPr sz="7812" spc="-78">
                <a:solidFill>
                  <a:srgbClr val="EAE7E5"/>
                </a:solidFill>
              </a:defRPr>
            </a:lvl1pPr>
          </a:lstStyle>
          <a:p>
            <a:r>
              <a:t>First lesson learnt: time</a:t>
            </a:r>
          </a:p>
        </p:txBody>
      </p:sp>
      <p:sp>
        <p:nvSpPr>
          <p:cNvPr id="268" name="“Nobody made a greater mistake than he who did nothing because he could do only a little.”"/>
          <p:cNvSpPr txBox="1"/>
          <p:nvPr/>
        </p:nvSpPr>
        <p:spPr>
          <a:xfrm>
            <a:off x="13237562" y="4482494"/>
            <a:ext cx="10002848" cy="5205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5100">
                <a:solidFill>
                  <a:srgbClr val="F8C905"/>
                </a:solidFill>
              </a:defRPr>
            </a:pPr>
            <a:endParaRPr/>
          </a:p>
          <a:p>
            <a:pPr>
              <a:defRPr sz="5100">
                <a:solidFill>
                  <a:srgbClr val="F8C905"/>
                </a:solidFill>
              </a:defRPr>
            </a:pPr>
            <a:r>
              <a:t>“Nobody made a greater mistake than he who did nothing because he could do only a little.”</a:t>
            </a:r>
          </a:p>
        </p:txBody>
      </p:sp>
      <p:pic>
        <p:nvPicPr>
          <p:cNvPr id="269" name="wadhurst park geograph-3574812-by-Robin-Webster.jpg" descr="wadhurst park geograph-3574812-by-Robin-Webster.jpg"/>
          <p:cNvPicPr>
            <a:picLocks noChangeAspect="1"/>
          </p:cNvPicPr>
          <p:nvPr/>
        </p:nvPicPr>
        <p:blipFill>
          <a:blip r:embed="rId3"/>
          <a:stretch>
            <a:fillRect/>
          </a:stretch>
        </p:blipFill>
        <p:spPr>
          <a:xfrm>
            <a:off x="809564" y="3421754"/>
            <a:ext cx="11426046" cy="8569535"/>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8D1CB"/>
        </a:solidFill>
        <a:effectLst/>
      </p:bgPr>
    </p:bg>
    <p:spTree>
      <p:nvGrpSpPr>
        <p:cNvPr id="1" name=""/>
        <p:cNvGrpSpPr/>
        <p:nvPr/>
      </p:nvGrpSpPr>
      <p:grpSpPr>
        <a:xfrm>
          <a:off x="0" y="0"/>
          <a:ext cx="0" cy="0"/>
          <a:chOff x="0" y="0"/>
          <a:chExt cx="0" cy="0"/>
        </a:xfrm>
      </p:grpSpPr>
      <p:sp>
        <p:nvSpPr>
          <p:cNvPr id="273" name="Second lesson learnt: qualities needed"/>
          <p:cNvSpPr txBox="1">
            <a:spLocks noGrp="1"/>
          </p:cNvSpPr>
          <p:nvPr>
            <p:ph type="title"/>
          </p:nvPr>
        </p:nvSpPr>
        <p:spPr>
          <a:xfrm>
            <a:off x="2403675" y="1030188"/>
            <a:ext cx="19576650" cy="1600201"/>
          </a:xfrm>
          <a:prstGeom prst="rect">
            <a:avLst/>
          </a:prstGeom>
        </p:spPr>
        <p:txBody>
          <a:bodyPr/>
          <a:lstStyle>
            <a:lvl1pPr defTabSz="2267711">
              <a:defRPr sz="7812" spc="-78"/>
            </a:lvl1pPr>
          </a:lstStyle>
          <a:p>
            <a:r>
              <a:t>Second lesson learnt: qualities needed </a:t>
            </a:r>
          </a:p>
        </p:txBody>
      </p:sp>
      <p:pic>
        <p:nvPicPr>
          <p:cNvPr id="274" name="Warwick rose garden Keeton.JPG" descr="Warwick rose garden Keeton.JPG"/>
          <p:cNvPicPr>
            <a:picLocks noChangeAspect="1"/>
          </p:cNvPicPr>
          <p:nvPr/>
        </p:nvPicPr>
        <p:blipFill>
          <a:blip r:embed="rId3"/>
          <a:srcRect t="13755"/>
          <a:stretch>
            <a:fillRect/>
          </a:stretch>
        </p:blipFill>
        <p:spPr>
          <a:xfrm>
            <a:off x="12941455" y="3330040"/>
            <a:ext cx="7835159" cy="5068021"/>
          </a:xfrm>
          <a:prstGeom prst="rect">
            <a:avLst/>
          </a:prstGeom>
          <a:ln w="12700">
            <a:miter lim="400000"/>
          </a:ln>
        </p:spPr>
      </p:pic>
      <p:pic>
        <p:nvPicPr>
          <p:cNvPr id="275" name="Vancouver 3 keeton.JPG" descr="Vancouver 3 keeton.JPG"/>
          <p:cNvPicPr>
            <a:picLocks noChangeAspect="1"/>
          </p:cNvPicPr>
          <p:nvPr/>
        </p:nvPicPr>
        <p:blipFill>
          <a:blip r:embed="rId4"/>
          <a:srcRect b="21313"/>
          <a:stretch>
            <a:fillRect/>
          </a:stretch>
        </p:blipFill>
        <p:spPr>
          <a:xfrm>
            <a:off x="12954750" y="8538985"/>
            <a:ext cx="7808571" cy="4608229"/>
          </a:xfrm>
          <a:prstGeom prst="rect">
            <a:avLst/>
          </a:prstGeom>
          <a:ln w="12700">
            <a:miter lim="400000"/>
          </a:ln>
        </p:spPr>
      </p:pic>
      <p:sp>
        <p:nvSpPr>
          <p:cNvPr id="276" name="Image: Warwick rose garden (c) Kay Keeton."/>
          <p:cNvSpPr txBox="1"/>
          <p:nvPr/>
        </p:nvSpPr>
        <p:spPr>
          <a:xfrm rot="16200000">
            <a:off x="18678523" y="5356245"/>
            <a:ext cx="4999190" cy="1015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a:lvl1pPr>
          </a:lstStyle>
          <a:p>
            <a:r>
              <a:t>Image: Warwick rose garden (c) Kay Keeton.</a:t>
            </a:r>
          </a:p>
        </p:txBody>
      </p:sp>
      <p:sp>
        <p:nvSpPr>
          <p:cNvPr id="277" name="Image: Canadian replica rose garden (c) Kay Keeton."/>
          <p:cNvSpPr txBox="1"/>
          <p:nvPr/>
        </p:nvSpPr>
        <p:spPr>
          <a:xfrm rot="16200000">
            <a:off x="18874058" y="10281573"/>
            <a:ext cx="4608117" cy="1015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a:lvl1pPr>
          </a:lstStyle>
          <a:p>
            <a:r>
              <a:t>Image: Canadian replica rose garden (c) Kay Keeton.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8D1CB"/>
        </a:solidFill>
        <a:effectLst/>
      </p:bgPr>
    </p:bg>
    <p:spTree>
      <p:nvGrpSpPr>
        <p:cNvPr id="1" name=""/>
        <p:cNvGrpSpPr/>
        <p:nvPr/>
      </p:nvGrpSpPr>
      <p:grpSpPr>
        <a:xfrm>
          <a:off x="0" y="0"/>
          <a:ext cx="0" cy="0"/>
          <a:chOff x="0" y="0"/>
          <a:chExt cx="0" cy="0"/>
        </a:xfrm>
      </p:grpSpPr>
      <p:sp>
        <p:nvSpPr>
          <p:cNvPr id="281" name="Second lesson learnt: qualities needed"/>
          <p:cNvSpPr txBox="1">
            <a:spLocks noGrp="1"/>
          </p:cNvSpPr>
          <p:nvPr>
            <p:ph type="title"/>
          </p:nvPr>
        </p:nvSpPr>
        <p:spPr>
          <a:xfrm>
            <a:off x="2403675" y="1030188"/>
            <a:ext cx="19576650" cy="1600201"/>
          </a:xfrm>
          <a:prstGeom prst="rect">
            <a:avLst/>
          </a:prstGeom>
        </p:spPr>
        <p:txBody>
          <a:bodyPr/>
          <a:lstStyle>
            <a:lvl1pPr defTabSz="2267711">
              <a:defRPr sz="7812" spc="-78"/>
            </a:lvl1pPr>
          </a:lstStyle>
          <a:p>
            <a:r>
              <a:t>Second lesson learnt: qualities needed </a:t>
            </a:r>
          </a:p>
        </p:txBody>
      </p:sp>
      <p:sp>
        <p:nvSpPr>
          <p:cNvPr id="282" name="Two key qualities:…"/>
          <p:cNvSpPr txBox="1">
            <a:spLocks noGrp="1"/>
          </p:cNvSpPr>
          <p:nvPr>
            <p:ph type="body" sz="half" idx="1"/>
          </p:nvPr>
        </p:nvSpPr>
        <p:spPr>
          <a:xfrm>
            <a:off x="1727484" y="3833130"/>
            <a:ext cx="9401004" cy="8384680"/>
          </a:xfrm>
          <a:prstGeom prst="rect">
            <a:avLst/>
          </a:prstGeom>
        </p:spPr>
        <p:txBody>
          <a:bodyPr/>
          <a:lstStyle/>
          <a:p>
            <a:pPr marL="695036" indent="-695036">
              <a:defRPr sz="5600"/>
            </a:pPr>
            <a:r>
              <a:t> Two key qualities:</a:t>
            </a:r>
          </a:p>
          <a:p>
            <a:pPr marL="1787236" lvl="2" indent="-695036">
              <a:defRPr sz="5600"/>
            </a:pPr>
            <a:r>
              <a:t>enthusiasm, to bring others on board</a:t>
            </a:r>
          </a:p>
        </p:txBody>
      </p:sp>
      <p:pic>
        <p:nvPicPr>
          <p:cNvPr id="283" name="Warwick rose garden Keeton.JPG" descr="Warwick rose garden Keeton.JPG"/>
          <p:cNvPicPr>
            <a:picLocks noChangeAspect="1"/>
          </p:cNvPicPr>
          <p:nvPr/>
        </p:nvPicPr>
        <p:blipFill>
          <a:blip r:embed="rId3"/>
          <a:srcRect t="13755"/>
          <a:stretch>
            <a:fillRect/>
          </a:stretch>
        </p:blipFill>
        <p:spPr>
          <a:xfrm>
            <a:off x="12941455" y="3330040"/>
            <a:ext cx="7835159" cy="5068021"/>
          </a:xfrm>
          <a:prstGeom prst="rect">
            <a:avLst/>
          </a:prstGeom>
          <a:ln w="12700">
            <a:miter lim="400000"/>
          </a:ln>
        </p:spPr>
      </p:pic>
      <p:pic>
        <p:nvPicPr>
          <p:cNvPr id="284" name="Vancouver 3 keeton.JPG" descr="Vancouver 3 keeton.JPG"/>
          <p:cNvPicPr>
            <a:picLocks noChangeAspect="1"/>
          </p:cNvPicPr>
          <p:nvPr/>
        </p:nvPicPr>
        <p:blipFill>
          <a:blip r:embed="rId4"/>
          <a:srcRect b="21313"/>
          <a:stretch>
            <a:fillRect/>
          </a:stretch>
        </p:blipFill>
        <p:spPr>
          <a:xfrm>
            <a:off x="12954750" y="8538985"/>
            <a:ext cx="7808571" cy="4608229"/>
          </a:xfrm>
          <a:prstGeom prst="rect">
            <a:avLst/>
          </a:prstGeom>
          <a:ln w="12700">
            <a:miter lim="400000"/>
          </a:ln>
        </p:spPr>
      </p:pic>
      <p:sp>
        <p:nvSpPr>
          <p:cNvPr id="285" name="Image: Warwick rose garden (c) Kay Keeton."/>
          <p:cNvSpPr txBox="1"/>
          <p:nvPr/>
        </p:nvSpPr>
        <p:spPr>
          <a:xfrm rot="16200000">
            <a:off x="18678522" y="5356245"/>
            <a:ext cx="4999190" cy="1015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a:lvl1pPr>
          </a:lstStyle>
          <a:p>
            <a:r>
              <a:t>Image: Warwick rose garden (c) Kay Keeton.</a:t>
            </a:r>
          </a:p>
        </p:txBody>
      </p:sp>
      <p:sp>
        <p:nvSpPr>
          <p:cNvPr id="286" name="Image: Canadian replica rose garden (c) Kay Keeton."/>
          <p:cNvSpPr txBox="1"/>
          <p:nvPr/>
        </p:nvSpPr>
        <p:spPr>
          <a:xfrm rot="16200000">
            <a:off x="18874059" y="10281573"/>
            <a:ext cx="4608116" cy="1015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a:lvl1pPr>
          </a:lstStyle>
          <a:p>
            <a:r>
              <a:t>Image: Canadian replica rose garden (c) Kay Keeton.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8D1CB"/>
        </a:solidFill>
        <a:effectLst/>
      </p:bgPr>
    </p:bg>
    <p:spTree>
      <p:nvGrpSpPr>
        <p:cNvPr id="1" name=""/>
        <p:cNvGrpSpPr/>
        <p:nvPr/>
      </p:nvGrpSpPr>
      <p:grpSpPr>
        <a:xfrm>
          <a:off x="0" y="0"/>
          <a:ext cx="0" cy="0"/>
          <a:chOff x="0" y="0"/>
          <a:chExt cx="0" cy="0"/>
        </a:xfrm>
      </p:grpSpPr>
      <p:sp>
        <p:nvSpPr>
          <p:cNvPr id="290" name="Second lesson learnt: qualities needed"/>
          <p:cNvSpPr txBox="1">
            <a:spLocks noGrp="1"/>
          </p:cNvSpPr>
          <p:nvPr>
            <p:ph type="title"/>
          </p:nvPr>
        </p:nvSpPr>
        <p:spPr>
          <a:xfrm>
            <a:off x="2403675" y="1030188"/>
            <a:ext cx="19576650" cy="1600201"/>
          </a:xfrm>
          <a:prstGeom prst="rect">
            <a:avLst/>
          </a:prstGeom>
        </p:spPr>
        <p:txBody>
          <a:bodyPr/>
          <a:lstStyle>
            <a:lvl1pPr defTabSz="2267711">
              <a:defRPr sz="7812" spc="-78"/>
            </a:lvl1pPr>
          </a:lstStyle>
          <a:p>
            <a:r>
              <a:t>Second lesson learnt: qualities needed </a:t>
            </a:r>
          </a:p>
        </p:txBody>
      </p:sp>
      <p:sp>
        <p:nvSpPr>
          <p:cNvPr id="291" name="Two key qualities:…"/>
          <p:cNvSpPr txBox="1">
            <a:spLocks noGrp="1"/>
          </p:cNvSpPr>
          <p:nvPr>
            <p:ph type="body" sz="half" idx="1"/>
          </p:nvPr>
        </p:nvSpPr>
        <p:spPr>
          <a:xfrm>
            <a:off x="1727484" y="3833130"/>
            <a:ext cx="9401004" cy="8384680"/>
          </a:xfrm>
          <a:prstGeom prst="rect">
            <a:avLst/>
          </a:prstGeom>
        </p:spPr>
        <p:txBody>
          <a:bodyPr/>
          <a:lstStyle/>
          <a:p>
            <a:pPr marL="695036" indent="-695036">
              <a:defRPr sz="5600"/>
            </a:pPr>
            <a:r>
              <a:t> Two key qualities:</a:t>
            </a:r>
          </a:p>
          <a:p>
            <a:pPr marL="1787236" lvl="2" indent="-695036">
              <a:defRPr sz="5600"/>
            </a:pPr>
            <a:r>
              <a:t>enthusiasm, to bring others on board</a:t>
            </a:r>
          </a:p>
          <a:p>
            <a:pPr marL="1787236" lvl="2" indent="-695036">
              <a:defRPr sz="5600"/>
            </a:pPr>
            <a:r>
              <a:t>expertise, to instill confidence</a:t>
            </a:r>
          </a:p>
        </p:txBody>
      </p:sp>
      <p:pic>
        <p:nvPicPr>
          <p:cNvPr id="292" name="Warwick rose garden Keeton.JPG" descr="Warwick rose garden Keeton.JPG"/>
          <p:cNvPicPr>
            <a:picLocks noChangeAspect="1"/>
          </p:cNvPicPr>
          <p:nvPr/>
        </p:nvPicPr>
        <p:blipFill>
          <a:blip r:embed="rId3"/>
          <a:srcRect t="13755"/>
          <a:stretch>
            <a:fillRect/>
          </a:stretch>
        </p:blipFill>
        <p:spPr>
          <a:xfrm>
            <a:off x="12941455" y="3330040"/>
            <a:ext cx="7835159" cy="5068021"/>
          </a:xfrm>
          <a:prstGeom prst="rect">
            <a:avLst/>
          </a:prstGeom>
          <a:ln w="12700">
            <a:miter lim="400000"/>
          </a:ln>
        </p:spPr>
      </p:pic>
      <p:pic>
        <p:nvPicPr>
          <p:cNvPr id="293" name="Vancouver 3 keeton.JPG" descr="Vancouver 3 keeton.JPG"/>
          <p:cNvPicPr>
            <a:picLocks noChangeAspect="1"/>
          </p:cNvPicPr>
          <p:nvPr/>
        </p:nvPicPr>
        <p:blipFill>
          <a:blip r:embed="rId4"/>
          <a:srcRect b="21313"/>
          <a:stretch>
            <a:fillRect/>
          </a:stretch>
        </p:blipFill>
        <p:spPr>
          <a:xfrm>
            <a:off x="12954750" y="8538985"/>
            <a:ext cx="7808571" cy="4608229"/>
          </a:xfrm>
          <a:prstGeom prst="rect">
            <a:avLst/>
          </a:prstGeom>
          <a:ln w="12700">
            <a:miter lim="400000"/>
          </a:ln>
        </p:spPr>
      </p:pic>
      <p:sp>
        <p:nvSpPr>
          <p:cNvPr id="294" name="Image: Warwick rose garden (c) Kay Keeton."/>
          <p:cNvSpPr txBox="1"/>
          <p:nvPr/>
        </p:nvSpPr>
        <p:spPr>
          <a:xfrm rot="16200000">
            <a:off x="18678523" y="5356245"/>
            <a:ext cx="4999190" cy="1015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a:lvl1pPr>
          </a:lstStyle>
          <a:p>
            <a:r>
              <a:t>Image: Warwick rose garden (c) Kay Keeton.</a:t>
            </a:r>
          </a:p>
        </p:txBody>
      </p:sp>
      <p:sp>
        <p:nvSpPr>
          <p:cNvPr id="295" name="Image: Canadian replica rose garden (c) Kay Keeton."/>
          <p:cNvSpPr txBox="1"/>
          <p:nvPr/>
        </p:nvSpPr>
        <p:spPr>
          <a:xfrm rot="16200000">
            <a:off x="18874058" y="10281573"/>
            <a:ext cx="4608117" cy="1015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a:lvl1pPr>
          </a:lstStyle>
          <a:p>
            <a:r>
              <a:t>Image: Canadian replica rose garden (c) Kay Keeton.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E7E5"/>
        </a:solidFill>
        <a:effectLst/>
      </p:bgPr>
    </p:bg>
    <p:spTree>
      <p:nvGrpSpPr>
        <p:cNvPr id="1" name=""/>
        <p:cNvGrpSpPr/>
        <p:nvPr/>
      </p:nvGrpSpPr>
      <p:grpSpPr>
        <a:xfrm>
          <a:off x="0" y="0"/>
          <a:ext cx="0" cy="0"/>
          <a:chOff x="0" y="0"/>
          <a:chExt cx="0" cy="0"/>
        </a:xfrm>
      </p:grpSpPr>
      <p:sp>
        <p:nvSpPr>
          <p:cNvPr id="299" name="Third lesson learnt: have a legacy"/>
          <p:cNvSpPr txBox="1">
            <a:spLocks noGrp="1"/>
          </p:cNvSpPr>
          <p:nvPr>
            <p:ph type="title"/>
          </p:nvPr>
        </p:nvSpPr>
        <p:spPr>
          <a:xfrm>
            <a:off x="5802758" y="776188"/>
            <a:ext cx="12778484" cy="1600201"/>
          </a:xfrm>
          <a:prstGeom prst="rect">
            <a:avLst/>
          </a:prstGeom>
        </p:spPr>
        <p:txBody>
          <a:bodyPr/>
          <a:lstStyle>
            <a:lvl1pPr defTabSz="2023872">
              <a:defRPr sz="6972" spc="-69"/>
            </a:lvl1pPr>
          </a:lstStyle>
          <a:p>
            <a:r>
              <a:t>Third lesson learnt: have a legacy</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E7E5"/>
        </a:solidFill>
        <a:effectLst/>
      </p:bgPr>
    </p:bg>
    <p:spTree>
      <p:nvGrpSpPr>
        <p:cNvPr id="1" name=""/>
        <p:cNvGrpSpPr/>
        <p:nvPr/>
      </p:nvGrpSpPr>
      <p:grpSpPr>
        <a:xfrm>
          <a:off x="0" y="0"/>
          <a:ext cx="0" cy="0"/>
          <a:chOff x="0" y="0"/>
          <a:chExt cx="0" cy="0"/>
        </a:xfrm>
      </p:grpSpPr>
      <p:sp>
        <p:nvSpPr>
          <p:cNvPr id="303" name="Third lesson learnt: have a legacy"/>
          <p:cNvSpPr txBox="1">
            <a:spLocks noGrp="1"/>
          </p:cNvSpPr>
          <p:nvPr>
            <p:ph type="title"/>
          </p:nvPr>
        </p:nvSpPr>
        <p:spPr>
          <a:xfrm>
            <a:off x="5802758" y="776188"/>
            <a:ext cx="12778484" cy="1600201"/>
          </a:xfrm>
          <a:prstGeom prst="rect">
            <a:avLst/>
          </a:prstGeom>
        </p:spPr>
        <p:txBody>
          <a:bodyPr/>
          <a:lstStyle>
            <a:lvl1pPr defTabSz="2023872">
              <a:defRPr sz="6972" spc="-69"/>
            </a:lvl1pPr>
          </a:lstStyle>
          <a:p>
            <a:r>
              <a:t>Third lesson learnt: have a legacy</a:t>
            </a:r>
          </a:p>
        </p:txBody>
      </p:sp>
      <p:pic>
        <p:nvPicPr>
          <p:cNvPr id="304" name="Jan Book.jpg" descr="Jan Book.jpg"/>
          <p:cNvPicPr>
            <a:picLocks noChangeAspect="1"/>
          </p:cNvPicPr>
          <p:nvPr/>
        </p:nvPicPr>
        <p:blipFill>
          <a:blip r:embed="rId3"/>
          <a:stretch>
            <a:fillRect/>
          </a:stretch>
        </p:blipFill>
        <p:spPr>
          <a:xfrm>
            <a:off x="908564" y="3564782"/>
            <a:ext cx="11340917" cy="7950201"/>
          </a:xfrm>
          <a:prstGeom prst="rect">
            <a:avLst/>
          </a:prstGeom>
          <a:ln w="12700">
            <a:miter lim="400000"/>
          </a:ln>
        </p:spPr>
      </p:pic>
      <p:sp>
        <p:nvSpPr>
          <p:cNvPr id="305" name="Image: Harwood’s Scenery of Great Britain (1840).…"/>
          <p:cNvSpPr txBox="1"/>
          <p:nvPr/>
        </p:nvSpPr>
        <p:spPr>
          <a:xfrm rot="16200000">
            <a:off x="-2958560" y="7462996"/>
            <a:ext cx="6716396" cy="1015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500"/>
            </a:pPr>
            <a:r>
              <a:t>Image: </a:t>
            </a:r>
            <a:r>
              <a:rPr i="1"/>
              <a:t>Harwood’s Scenery of Great Britain</a:t>
            </a:r>
            <a:r>
              <a:t> (1840).</a:t>
            </a:r>
          </a:p>
          <a:p>
            <a:pPr>
              <a:spcBef>
                <a:spcPts val="0"/>
              </a:spcBef>
              <a:defRPr sz="2500"/>
            </a:pPr>
            <a:r>
              <a:t> Public domain.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E7E5"/>
        </a:solidFill>
        <a:effectLst/>
      </p:bgPr>
    </p:bg>
    <p:spTree>
      <p:nvGrpSpPr>
        <p:cNvPr id="1" name=""/>
        <p:cNvGrpSpPr/>
        <p:nvPr/>
      </p:nvGrpSpPr>
      <p:grpSpPr>
        <a:xfrm>
          <a:off x="0" y="0"/>
          <a:ext cx="0" cy="0"/>
          <a:chOff x="0" y="0"/>
          <a:chExt cx="0" cy="0"/>
        </a:xfrm>
      </p:grpSpPr>
      <p:sp>
        <p:nvSpPr>
          <p:cNvPr id="309" name="Third lesson learnt: have a legacy"/>
          <p:cNvSpPr txBox="1">
            <a:spLocks noGrp="1"/>
          </p:cNvSpPr>
          <p:nvPr>
            <p:ph type="title"/>
          </p:nvPr>
        </p:nvSpPr>
        <p:spPr>
          <a:xfrm>
            <a:off x="5802758" y="776188"/>
            <a:ext cx="12778484" cy="1600201"/>
          </a:xfrm>
          <a:prstGeom prst="rect">
            <a:avLst/>
          </a:prstGeom>
        </p:spPr>
        <p:txBody>
          <a:bodyPr/>
          <a:lstStyle>
            <a:lvl1pPr defTabSz="2023872">
              <a:defRPr sz="6972" spc="-69"/>
            </a:lvl1pPr>
          </a:lstStyle>
          <a:p>
            <a:r>
              <a:t>Third lesson learnt: have a legacy</a:t>
            </a:r>
          </a:p>
        </p:txBody>
      </p:sp>
      <p:pic>
        <p:nvPicPr>
          <p:cNvPr id="310" name="missing pieces.jpg" descr="missing pieces.jpg"/>
          <p:cNvPicPr>
            <a:picLocks noChangeAspect="1"/>
          </p:cNvPicPr>
          <p:nvPr/>
        </p:nvPicPr>
        <p:blipFill>
          <a:blip r:embed="rId3"/>
          <a:srcRect l="2432" r="8376"/>
          <a:stretch>
            <a:fillRect/>
          </a:stretch>
        </p:blipFill>
        <p:spPr>
          <a:xfrm>
            <a:off x="12727840" y="3562599"/>
            <a:ext cx="11086361" cy="7954724"/>
          </a:xfrm>
          <a:prstGeom prst="rect">
            <a:avLst/>
          </a:prstGeom>
          <a:ln w="12700">
            <a:miter lim="400000"/>
          </a:ln>
        </p:spPr>
      </p:pic>
      <p:pic>
        <p:nvPicPr>
          <p:cNvPr id="311" name="Jan Book.jpg" descr="Jan Book.jpg"/>
          <p:cNvPicPr>
            <a:picLocks noChangeAspect="1"/>
          </p:cNvPicPr>
          <p:nvPr/>
        </p:nvPicPr>
        <p:blipFill>
          <a:blip r:embed="rId4"/>
          <a:stretch>
            <a:fillRect/>
          </a:stretch>
        </p:blipFill>
        <p:spPr>
          <a:xfrm>
            <a:off x="908564" y="3564782"/>
            <a:ext cx="11340917" cy="7950201"/>
          </a:xfrm>
          <a:prstGeom prst="rect">
            <a:avLst/>
          </a:prstGeom>
          <a:ln w="12700">
            <a:miter lim="400000"/>
          </a:ln>
        </p:spPr>
      </p:pic>
      <p:sp>
        <p:nvSpPr>
          <p:cNvPr id="312" name="Image: Harwood’s Scenery of Great Britain (1840).…"/>
          <p:cNvSpPr txBox="1"/>
          <p:nvPr/>
        </p:nvSpPr>
        <p:spPr>
          <a:xfrm rot="16200000">
            <a:off x="-2958560" y="7462996"/>
            <a:ext cx="6716396" cy="1015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500"/>
            </a:pPr>
            <a:r>
              <a:t>Image: </a:t>
            </a:r>
            <a:r>
              <a:rPr i="1"/>
              <a:t>Harwood’s Scenery of Great Britain</a:t>
            </a:r>
            <a:r>
              <a:t> (1840).</a:t>
            </a:r>
          </a:p>
          <a:p>
            <a:pPr>
              <a:spcBef>
                <a:spcPts val="0"/>
              </a:spcBef>
              <a:defRPr sz="2500"/>
            </a:pPr>
            <a:r>
              <a:t> Public domain.</a:t>
            </a:r>
          </a:p>
        </p:txBody>
      </p:sp>
      <p:sp>
        <p:nvSpPr>
          <p:cNvPr id="313" name="Image: Historic England website."/>
          <p:cNvSpPr txBox="1"/>
          <p:nvPr/>
        </p:nvSpPr>
        <p:spPr>
          <a:xfrm rot="16200000">
            <a:off x="21847062" y="7968752"/>
            <a:ext cx="4483723" cy="4488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2342">
                <a:solidFill>
                  <a:srgbClr val="0A2925"/>
                </a:solidFill>
                <a:latin typeface="Helvetica Neue"/>
                <a:ea typeface="Helvetica Neue"/>
                <a:cs typeface="Helvetica Neue"/>
                <a:sym typeface="Helvetica Neue"/>
              </a:defRPr>
            </a:lvl1pPr>
          </a:lstStyle>
          <a:p>
            <a:r>
              <a:t>Image: Historic England website.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1A6FF"/>
        </a:solidFill>
        <a:effectLst/>
      </p:bgPr>
    </p:bg>
    <p:spTree>
      <p:nvGrpSpPr>
        <p:cNvPr id="1" name=""/>
        <p:cNvGrpSpPr/>
        <p:nvPr/>
      </p:nvGrpSpPr>
      <p:grpSpPr>
        <a:xfrm>
          <a:off x="0" y="0"/>
          <a:ext cx="0" cy="0"/>
          <a:chOff x="0" y="0"/>
          <a:chExt cx="0" cy="0"/>
        </a:xfrm>
      </p:grpSpPr>
      <p:sp>
        <p:nvSpPr>
          <p:cNvPr id="317" name="What was the most important outcome for the Friends?"/>
          <p:cNvSpPr txBox="1">
            <a:spLocks noGrp="1"/>
          </p:cNvSpPr>
          <p:nvPr>
            <p:ph type="title"/>
          </p:nvPr>
        </p:nvSpPr>
        <p:spPr>
          <a:xfrm>
            <a:off x="4013382" y="776188"/>
            <a:ext cx="16357236" cy="1600201"/>
          </a:xfrm>
          <a:prstGeom prst="rect">
            <a:avLst/>
          </a:prstGeom>
        </p:spPr>
        <p:txBody>
          <a:bodyPr/>
          <a:lstStyle>
            <a:lvl1pPr defTabSz="1536191">
              <a:defRPr sz="5292" spc="-52"/>
            </a:lvl1pPr>
          </a:lstStyle>
          <a:p>
            <a:r>
              <a:t>What was the most important outcome for the Friends?</a:t>
            </a:r>
          </a:p>
        </p:txBody>
      </p:sp>
      <p:pic>
        <p:nvPicPr>
          <p:cNvPr id="318" name="FOBS_LANDSCAPE_LOGO_Black.png" descr="FOBS_LANDSCAPE_LOGO_Black.png"/>
          <p:cNvPicPr>
            <a:picLocks noChangeAspect="1"/>
          </p:cNvPicPr>
          <p:nvPr/>
        </p:nvPicPr>
        <p:blipFill>
          <a:blip r:embed="rId3"/>
          <a:stretch>
            <a:fillRect/>
          </a:stretch>
        </p:blipFill>
        <p:spPr>
          <a:xfrm>
            <a:off x="5874137" y="4178300"/>
            <a:ext cx="12635726" cy="59796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FE0E2"/>
        </a:solidFill>
        <a:effectLst/>
      </p:bgPr>
    </p:bg>
    <p:spTree>
      <p:nvGrpSpPr>
        <p:cNvPr id="1" name=""/>
        <p:cNvGrpSpPr/>
        <p:nvPr/>
      </p:nvGrpSpPr>
      <p:grpSpPr>
        <a:xfrm>
          <a:off x="0" y="0"/>
          <a:ext cx="0" cy="0"/>
          <a:chOff x="0" y="0"/>
          <a:chExt cx="0" cy="0"/>
        </a:xfrm>
      </p:grpSpPr>
      <p:sp>
        <p:nvSpPr>
          <p:cNvPr id="179" name="Celebrating Marnock"/>
          <p:cNvSpPr txBox="1">
            <a:spLocks noGrp="1"/>
          </p:cNvSpPr>
          <p:nvPr>
            <p:ph type="title"/>
          </p:nvPr>
        </p:nvSpPr>
        <p:spPr>
          <a:xfrm>
            <a:off x="1689304" y="1025067"/>
            <a:ext cx="9753601" cy="1600201"/>
          </a:xfrm>
          <a:prstGeom prst="rect">
            <a:avLst/>
          </a:prstGeom>
        </p:spPr>
        <p:txBody>
          <a:bodyPr/>
          <a:lstStyle>
            <a:lvl1pPr defTabSz="2267711">
              <a:defRPr sz="7812" spc="-78"/>
            </a:lvl1pPr>
          </a:lstStyle>
          <a:p>
            <a:r>
              <a:t>Celebrating Marnock</a:t>
            </a:r>
          </a:p>
        </p:txBody>
      </p:sp>
      <p:sp>
        <p:nvSpPr>
          <p:cNvPr id="180" name="2023 partnership between Sheffield Botanical Gardens and the Gardens Trust…"/>
          <p:cNvSpPr txBox="1">
            <a:spLocks noGrp="1"/>
          </p:cNvSpPr>
          <p:nvPr>
            <p:ph type="body" sz="half" idx="1"/>
          </p:nvPr>
        </p:nvSpPr>
        <p:spPr>
          <a:xfrm>
            <a:off x="1842635" y="3497809"/>
            <a:ext cx="10720123" cy="8384680"/>
          </a:xfrm>
          <a:prstGeom prst="rect">
            <a:avLst/>
          </a:prstGeom>
        </p:spPr>
        <p:txBody>
          <a:bodyPr/>
          <a:lstStyle/>
          <a:p>
            <a:r>
              <a:t>2023 partnership between Sheffield Botanical Gardens and the Gardens Trust</a:t>
            </a:r>
          </a:p>
          <a:p>
            <a:r>
              <a:t>Celebration of Robert Marnock (1800-1889) </a:t>
            </a:r>
          </a:p>
          <a:p>
            <a:r>
              <a:t>Initiated by loan of original editions of his </a:t>
            </a:r>
            <a:r>
              <a:rPr i="1"/>
              <a:t>Floricultural Magazine</a:t>
            </a:r>
          </a:p>
        </p:txBody>
      </p:sp>
      <p:pic>
        <p:nvPicPr>
          <p:cNvPr id="181" name="Image" descr="Image"/>
          <p:cNvPicPr>
            <a:picLocks noChangeAspect="1"/>
          </p:cNvPicPr>
          <p:nvPr/>
        </p:nvPicPr>
        <p:blipFill>
          <a:blip r:embed="rId3"/>
          <a:srcRect l="18459" r="25383"/>
          <a:stretch>
            <a:fillRect/>
          </a:stretch>
        </p:blipFill>
        <p:spPr>
          <a:xfrm>
            <a:off x="13037450" y="712787"/>
            <a:ext cx="10888260" cy="12290419"/>
          </a:xfrm>
          <a:prstGeom prst="rect">
            <a:avLst/>
          </a:prstGeom>
          <a:ln w="12700">
            <a:miter lim="400000"/>
          </a:ln>
        </p:spPr>
      </p:pic>
      <p:sp>
        <p:nvSpPr>
          <p:cNvPr id="182" name="Image: Floricultural Magazine 1 (1836). Public domain."/>
          <p:cNvSpPr txBox="1"/>
          <p:nvPr/>
        </p:nvSpPr>
        <p:spPr>
          <a:xfrm rot="16200000">
            <a:off x="20386569" y="6314807"/>
            <a:ext cx="7447281" cy="58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500"/>
            </a:pPr>
            <a:r>
              <a:t>Image: </a:t>
            </a:r>
            <a:r>
              <a:rPr i="1"/>
              <a:t>Floricultural Magazine 1</a:t>
            </a:r>
            <a:r>
              <a:t> (1836). Public domain.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6E5F"/>
        </a:solidFill>
        <a:effectLst/>
      </p:bgPr>
    </p:bg>
    <p:spTree>
      <p:nvGrpSpPr>
        <p:cNvPr id="1" name=""/>
        <p:cNvGrpSpPr/>
        <p:nvPr/>
      </p:nvGrpSpPr>
      <p:grpSpPr>
        <a:xfrm>
          <a:off x="0" y="0"/>
          <a:ext cx="0" cy="0"/>
          <a:chOff x="0" y="0"/>
          <a:chExt cx="0" cy="0"/>
        </a:xfrm>
      </p:grpSpPr>
      <p:sp>
        <p:nvSpPr>
          <p:cNvPr id="322" name="Celebrating Marnock initiative"/>
          <p:cNvSpPr txBox="1">
            <a:spLocks noGrp="1"/>
          </p:cNvSpPr>
          <p:nvPr>
            <p:ph type="title"/>
          </p:nvPr>
        </p:nvSpPr>
        <p:spPr>
          <a:xfrm>
            <a:off x="11863127" y="2962582"/>
            <a:ext cx="11274020" cy="4267201"/>
          </a:xfrm>
          <a:prstGeom prst="rect">
            <a:avLst/>
          </a:prstGeom>
        </p:spPr>
        <p:txBody>
          <a:bodyPr/>
          <a:lstStyle>
            <a:lvl1pPr defTabSz="2072640">
              <a:defRPr sz="10880" spc="-108"/>
            </a:lvl1pPr>
          </a:lstStyle>
          <a:p>
            <a:r>
              <a:t>Celebrating Marnock initiative</a:t>
            </a:r>
          </a:p>
        </p:txBody>
      </p:sp>
      <p:sp>
        <p:nvSpPr>
          <p:cNvPr id="323" name="Three lessons learnt"/>
          <p:cNvSpPr txBox="1">
            <a:spLocks noGrp="1"/>
          </p:cNvSpPr>
          <p:nvPr>
            <p:ph type="body" sz="quarter" idx="1"/>
          </p:nvPr>
        </p:nvSpPr>
        <p:spPr>
          <a:xfrm>
            <a:off x="6527337" y="7375627"/>
            <a:ext cx="21945601" cy="2252112"/>
          </a:xfrm>
          <a:prstGeom prst="rect">
            <a:avLst/>
          </a:prstGeom>
        </p:spPr>
        <p:txBody>
          <a:bodyPr/>
          <a:lstStyle/>
          <a:p>
            <a:r>
              <a:t>Three lessons learnt</a:t>
            </a:r>
          </a:p>
        </p:txBody>
      </p:sp>
      <p:sp>
        <p:nvSpPr>
          <p:cNvPr id="324" name="Jill Sinclair, 15 July 2024"/>
          <p:cNvSpPr txBox="1">
            <a:spLocks noGrp="1"/>
          </p:cNvSpPr>
          <p:nvPr>
            <p:ph type="body" idx="22"/>
          </p:nvPr>
        </p:nvSpPr>
        <p:spPr>
          <a:xfrm>
            <a:off x="12136216" y="11984454"/>
            <a:ext cx="10727843" cy="60579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Jill Sinclair, 15 July 2024</a:t>
            </a:r>
          </a:p>
        </p:txBody>
      </p:sp>
      <p:pic>
        <p:nvPicPr>
          <p:cNvPr id="325" name="website screenshot.jpg" descr="website screenshot.jpg"/>
          <p:cNvPicPr>
            <a:picLocks noChangeAspect="1"/>
          </p:cNvPicPr>
          <p:nvPr/>
        </p:nvPicPr>
        <p:blipFill>
          <a:blip r:embed="rId3"/>
          <a:srcRect l="3267" t="15130" r="52488" b="6872"/>
          <a:stretch>
            <a:fillRect/>
          </a:stretch>
        </p:blipFill>
        <p:spPr>
          <a:xfrm>
            <a:off x="1347974" y="826485"/>
            <a:ext cx="9376333" cy="11627837"/>
          </a:xfrm>
          <a:custGeom>
            <a:avLst/>
            <a:gdLst/>
            <a:ahLst/>
            <a:cxnLst>
              <a:cxn ang="0">
                <a:pos x="wd2" y="hd2"/>
              </a:cxn>
              <a:cxn ang="5400000">
                <a:pos x="wd2" y="hd2"/>
              </a:cxn>
              <a:cxn ang="10800000">
                <a:pos x="wd2" y="hd2"/>
              </a:cxn>
              <a:cxn ang="16200000">
                <a:pos x="wd2" y="hd2"/>
              </a:cxn>
            </a:cxnLst>
            <a:rect l="0" t="0" r="r" b="b"/>
            <a:pathLst>
              <a:path w="21554" h="21413" extrusionOk="0">
                <a:moveTo>
                  <a:pt x="10941" y="3"/>
                </a:moveTo>
                <a:cubicBezTo>
                  <a:pt x="9952" y="-18"/>
                  <a:pt x="8974" y="87"/>
                  <a:pt x="8054" y="325"/>
                </a:cubicBezTo>
                <a:cubicBezTo>
                  <a:pt x="6629" y="695"/>
                  <a:pt x="4969" y="1567"/>
                  <a:pt x="3741" y="2589"/>
                </a:cubicBezTo>
                <a:cubicBezTo>
                  <a:pt x="2944" y="3253"/>
                  <a:pt x="1764" y="4675"/>
                  <a:pt x="1749" y="4990"/>
                </a:cubicBezTo>
                <a:cubicBezTo>
                  <a:pt x="1745" y="5064"/>
                  <a:pt x="1709" y="5120"/>
                  <a:pt x="1667" y="5113"/>
                </a:cubicBezTo>
                <a:cubicBezTo>
                  <a:pt x="1603" y="5103"/>
                  <a:pt x="1531" y="5203"/>
                  <a:pt x="1483" y="5366"/>
                </a:cubicBezTo>
                <a:cubicBezTo>
                  <a:pt x="1477" y="5387"/>
                  <a:pt x="1469" y="5416"/>
                  <a:pt x="1464" y="5430"/>
                </a:cubicBezTo>
                <a:cubicBezTo>
                  <a:pt x="1460" y="5444"/>
                  <a:pt x="1455" y="5472"/>
                  <a:pt x="1453" y="5493"/>
                </a:cubicBezTo>
                <a:cubicBezTo>
                  <a:pt x="1452" y="5514"/>
                  <a:pt x="1380" y="5627"/>
                  <a:pt x="1295" y="5744"/>
                </a:cubicBezTo>
                <a:cubicBezTo>
                  <a:pt x="1209" y="5861"/>
                  <a:pt x="1140" y="5988"/>
                  <a:pt x="1140" y="6026"/>
                </a:cubicBezTo>
                <a:cubicBezTo>
                  <a:pt x="1140" y="6064"/>
                  <a:pt x="1104" y="6124"/>
                  <a:pt x="1061" y="6158"/>
                </a:cubicBezTo>
                <a:cubicBezTo>
                  <a:pt x="1018" y="6193"/>
                  <a:pt x="976" y="6283"/>
                  <a:pt x="968" y="6359"/>
                </a:cubicBezTo>
                <a:cubicBezTo>
                  <a:pt x="943" y="6601"/>
                  <a:pt x="912" y="6674"/>
                  <a:pt x="807" y="6739"/>
                </a:cubicBezTo>
                <a:cubicBezTo>
                  <a:pt x="588" y="6876"/>
                  <a:pt x="172" y="8380"/>
                  <a:pt x="63" y="9436"/>
                </a:cubicBezTo>
                <a:cubicBezTo>
                  <a:pt x="-21" y="10243"/>
                  <a:pt x="-21" y="11456"/>
                  <a:pt x="62" y="11963"/>
                </a:cubicBezTo>
                <a:cubicBezTo>
                  <a:pt x="97" y="12172"/>
                  <a:pt x="139" y="12504"/>
                  <a:pt x="157" y="12700"/>
                </a:cubicBezTo>
                <a:cubicBezTo>
                  <a:pt x="226" y="13467"/>
                  <a:pt x="633" y="14725"/>
                  <a:pt x="1126" y="15699"/>
                </a:cubicBezTo>
                <a:cubicBezTo>
                  <a:pt x="1348" y="16138"/>
                  <a:pt x="2026" y="17157"/>
                  <a:pt x="2379" y="17581"/>
                </a:cubicBezTo>
                <a:cubicBezTo>
                  <a:pt x="3495" y="18920"/>
                  <a:pt x="4964" y="20001"/>
                  <a:pt x="6507" y="20618"/>
                </a:cubicBezTo>
                <a:cubicBezTo>
                  <a:pt x="7481" y="21008"/>
                  <a:pt x="8576" y="21282"/>
                  <a:pt x="9478" y="21361"/>
                </a:cubicBezTo>
                <a:cubicBezTo>
                  <a:pt x="12010" y="21582"/>
                  <a:pt x="14099" y="21109"/>
                  <a:pt x="16223" y="19832"/>
                </a:cubicBezTo>
                <a:cubicBezTo>
                  <a:pt x="16996" y="19367"/>
                  <a:pt x="18060" y="18538"/>
                  <a:pt x="18479" y="18074"/>
                </a:cubicBezTo>
                <a:cubicBezTo>
                  <a:pt x="20140" y="16233"/>
                  <a:pt x="21090" y="14269"/>
                  <a:pt x="21429" y="11977"/>
                </a:cubicBezTo>
                <a:cubicBezTo>
                  <a:pt x="21565" y="11057"/>
                  <a:pt x="21579" y="10757"/>
                  <a:pt x="21522" y="9926"/>
                </a:cubicBezTo>
                <a:cubicBezTo>
                  <a:pt x="21441" y="8724"/>
                  <a:pt x="21070" y="7211"/>
                  <a:pt x="20596" y="6149"/>
                </a:cubicBezTo>
                <a:cubicBezTo>
                  <a:pt x="20331" y="5555"/>
                  <a:pt x="19549" y="4297"/>
                  <a:pt x="19106" y="3752"/>
                </a:cubicBezTo>
                <a:cubicBezTo>
                  <a:pt x="18662" y="3207"/>
                  <a:pt x="17652" y="2286"/>
                  <a:pt x="17043" y="1870"/>
                </a:cubicBezTo>
                <a:cubicBezTo>
                  <a:pt x="15330" y="703"/>
                  <a:pt x="13114" y="49"/>
                  <a:pt x="10941" y="3"/>
                </a:cubicBezTo>
                <a:close/>
              </a:path>
            </a:pathLst>
          </a:custGeom>
          <a:ln w="12700">
            <a:miter lim="400000"/>
          </a:ln>
        </p:spPr>
      </p:pic>
      <p:sp>
        <p:nvSpPr>
          <p:cNvPr id="326" name="Image: Gardeners Chronicle 3:6 (1889). Public domain."/>
          <p:cNvSpPr txBox="1"/>
          <p:nvPr/>
        </p:nvSpPr>
        <p:spPr>
          <a:xfrm rot="16200000">
            <a:off x="-3331740" y="6022961"/>
            <a:ext cx="7572693" cy="58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500"/>
            </a:pPr>
            <a:r>
              <a:t>Image: </a:t>
            </a:r>
            <a:r>
              <a:rPr i="1"/>
              <a:t>Gardeners Chronicle</a:t>
            </a:r>
            <a:r>
              <a:t> 3:6 (1889). Public domain.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C905"/>
        </a:solidFill>
        <a:effectLst/>
      </p:bgPr>
    </p:bg>
    <p:spTree>
      <p:nvGrpSpPr>
        <p:cNvPr id="1" name=""/>
        <p:cNvGrpSpPr/>
        <p:nvPr/>
      </p:nvGrpSpPr>
      <p:grpSpPr>
        <a:xfrm>
          <a:off x="0" y="0"/>
          <a:ext cx="0" cy="0"/>
          <a:chOff x="0" y="0"/>
          <a:chExt cx="0" cy="0"/>
        </a:xfrm>
      </p:grpSpPr>
      <p:sp>
        <p:nvSpPr>
          <p:cNvPr id="186" name="What was it trying to do?"/>
          <p:cNvSpPr txBox="1">
            <a:spLocks noGrp="1"/>
          </p:cNvSpPr>
          <p:nvPr>
            <p:ph type="body" idx="22"/>
          </p:nvPr>
        </p:nvSpPr>
        <p:spPr>
          <a:xfrm>
            <a:off x="1689100" y="1028700"/>
            <a:ext cx="9757569" cy="167823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2048255">
              <a:lnSpc>
                <a:spcPct val="80000"/>
              </a:lnSpc>
              <a:defRPr sz="7056" spc="-70">
                <a:latin typeface="+mn-lt"/>
                <a:ea typeface="+mn-ea"/>
                <a:cs typeface="+mn-cs"/>
                <a:sym typeface="Canela Bold"/>
              </a:defRPr>
            </a:lvl1pPr>
          </a:lstStyle>
          <a:p>
            <a:r>
              <a:t>What was it trying to do?</a:t>
            </a:r>
          </a:p>
        </p:txBody>
      </p:sp>
      <p:sp>
        <p:nvSpPr>
          <p:cNvPr id="187" name="Reach new audiences: raise awareness of Marnock’s name &amp; legacy in Sheffield &amp; more widely,…"/>
          <p:cNvSpPr txBox="1">
            <a:spLocks noGrp="1"/>
          </p:cNvSpPr>
          <p:nvPr>
            <p:ph type="body" sz="half" idx="1"/>
          </p:nvPr>
        </p:nvSpPr>
        <p:spPr>
          <a:xfrm>
            <a:off x="12908138" y="3492500"/>
            <a:ext cx="8502122" cy="8384679"/>
          </a:xfrm>
          <a:prstGeom prst="rect">
            <a:avLst/>
          </a:prstGeom>
        </p:spPr>
        <p:txBody>
          <a:bodyPr/>
          <a:lstStyle/>
          <a:p>
            <a:r>
              <a:rPr>
                <a:latin typeface="Canela Text Bold"/>
                <a:ea typeface="Canela Text Bold"/>
                <a:cs typeface="Canela Text Bold"/>
                <a:sym typeface="Canela Text Bold"/>
              </a:rPr>
              <a:t>Reach new audiences</a:t>
            </a:r>
            <a:r>
              <a:t>: raise awareness of Marnock’s name &amp; legacy in Sheffield &amp; more widely,</a:t>
            </a:r>
          </a:p>
          <a:p>
            <a:r>
              <a:rPr>
                <a:latin typeface="Canela Text Bold"/>
                <a:ea typeface="Canela Text Bold"/>
                <a:cs typeface="Canela Text Bold"/>
                <a:sym typeface="Canela Text Bold"/>
              </a:rPr>
              <a:t>Recruit volunteers:</a:t>
            </a:r>
            <a:r>
              <a:t> share &amp; build expert knowledge about Marnock’s life, style &amp; involvement at particular sites.</a:t>
            </a:r>
          </a:p>
        </p:txBody>
      </p:sp>
      <p:pic>
        <p:nvPicPr>
          <p:cNvPr id="188" name="IMG_7968.jpeg" descr="IMG_7968.jpeg"/>
          <p:cNvPicPr>
            <a:picLocks noChangeAspect="1"/>
          </p:cNvPicPr>
          <p:nvPr/>
        </p:nvPicPr>
        <p:blipFill>
          <a:blip r:embed="rId3"/>
          <a:srcRect l="7888" r="12522"/>
          <a:stretch>
            <a:fillRect/>
          </a:stretch>
        </p:blipFill>
        <p:spPr>
          <a:xfrm>
            <a:off x="997545" y="2928610"/>
            <a:ext cx="11140739" cy="9070082"/>
          </a:xfrm>
          <a:prstGeom prst="rect">
            <a:avLst/>
          </a:prstGeom>
          <a:ln w="12700">
            <a:miter lim="400000"/>
          </a:ln>
          <a:effectLst>
            <a:outerShdw blurRad="63500" dist="25400" dir="5400000" rotWithShape="0">
              <a:srgbClr val="000000">
                <a:alpha val="50000"/>
              </a:srgbClr>
            </a:outerShdw>
          </a:effectLst>
        </p:spPr>
      </p:pic>
      <p:sp>
        <p:nvSpPr>
          <p:cNvPr id="189" name="Image: Volunteer training (c) Jill Sinclair"/>
          <p:cNvSpPr txBox="1"/>
          <p:nvPr/>
        </p:nvSpPr>
        <p:spPr>
          <a:xfrm rot="16200000">
            <a:off x="-2287829" y="7394326"/>
            <a:ext cx="5823268" cy="58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a:lvl1pPr>
          </a:lstStyle>
          <a:p>
            <a:r>
              <a:t>Image: Volunteer training (c) Jill Sinclair</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35E60"/>
        </a:solidFill>
        <a:effectLst/>
      </p:bgPr>
    </p:bg>
    <p:spTree>
      <p:nvGrpSpPr>
        <p:cNvPr id="1" name=""/>
        <p:cNvGrpSpPr/>
        <p:nvPr/>
      </p:nvGrpSpPr>
      <p:grpSpPr>
        <a:xfrm>
          <a:off x="0" y="0"/>
          <a:ext cx="0" cy="0"/>
          <a:chOff x="0" y="0"/>
          <a:chExt cx="0" cy="0"/>
        </a:xfrm>
      </p:grpSpPr>
      <p:sp>
        <p:nvSpPr>
          <p:cNvPr id="193" name="Three planned outcomes"/>
          <p:cNvSpPr txBox="1">
            <a:spLocks noGrp="1"/>
          </p:cNvSpPr>
          <p:nvPr>
            <p:ph type="title"/>
          </p:nvPr>
        </p:nvSpPr>
        <p:spPr>
          <a:xfrm>
            <a:off x="1689100" y="1028700"/>
            <a:ext cx="12218933" cy="1727200"/>
          </a:xfrm>
          <a:prstGeom prst="rect">
            <a:avLst/>
          </a:prstGeom>
        </p:spPr>
        <p:txBody>
          <a:bodyPr/>
          <a:lstStyle>
            <a:lvl1pPr>
              <a:defRPr>
                <a:solidFill>
                  <a:srgbClr val="F8C905"/>
                </a:solidFill>
              </a:defRPr>
            </a:lvl1pPr>
          </a:lstStyle>
          <a:p>
            <a:r>
              <a:t>Three planned outcomes</a:t>
            </a:r>
          </a:p>
        </p:txBody>
      </p:sp>
      <p:sp>
        <p:nvSpPr>
          <p:cNvPr id="194" name="a free exhibition in Sheffield, including the Floricultural Magazine,…"/>
          <p:cNvSpPr txBox="1">
            <a:spLocks noGrp="1"/>
          </p:cNvSpPr>
          <p:nvPr>
            <p:ph type="body" sz="half" idx="1"/>
          </p:nvPr>
        </p:nvSpPr>
        <p:spPr>
          <a:xfrm>
            <a:off x="1841500" y="3492500"/>
            <a:ext cx="11634155" cy="7385921"/>
          </a:xfrm>
          <a:prstGeom prst="rect">
            <a:avLst/>
          </a:prstGeom>
        </p:spPr>
        <p:txBody>
          <a:bodyPr/>
          <a:lstStyle/>
          <a:p>
            <a:pPr>
              <a:defRPr sz="4700">
                <a:solidFill>
                  <a:srgbClr val="FFFFFF"/>
                </a:solidFill>
              </a:defRPr>
            </a:pPr>
            <a:r>
              <a:t>a free </a:t>
            </a:r>
            <a:r>
              <a:rPr>
                <a:latin typeface="Canela Text Bold"/>
                <a:ea typeface="Canela Text Bold"/>
                <a:cs typeface="Canela Text Bold"/>
                <a:sym typeface="Canela Text Bold"/>
              </a:rPr>
              <a:t>exhibition</a:t>
            </a:r>
            <a:r>
              <a:t> in Sheffield, including the </a:t>
            </a:r>
            <a:r>
              <a:rPr i="1"/>
              <a:t>Floricultural Magazine,</a:t>
            </a:r>
          </a:p>
          <a:p>
            <a:pPr>
              <a:defRPr sz="4700">
                <a:solidFill>
                  <a:srgbClr val="FFFFFF"/>
                </a:solidFill>
              </a:defRPr>
            </a:pPr>
            <a:r>
              <a:t>a stimulus for volunteers around the country to conduct, collate or share </a:t>
            </a:r>
            <a:r>
              <a:rPr>
                <a:latin typeface="Canela Text Bold"/>
                <a:ea typeface="Canela Text Bold"/>
                <a:cs typeface="Canela Text Bold"/>
                <a:sym typeface="Canela Text Bold"/>
              </a:rPr>
              <a:t>research</a:t>
            </a:r>
            <a:r>
              <a:t> on Marnock,</a:t>
            </a:r>
          </a:p>
          <a:p>
            <a:pPr>
              <a:defRPr sz="4700">
                <a:solidFill>
                  <a:srgbClr val="FFFFFF"/>
                </a:solidFill>
              </a:defRPr>
            </a:pPr>
            <a:r>
              <a:t>a new </a:t>
            </a:r>
            <a:r>
              <a:rPr>
                <a:latin typeface="Canela Text Bold"/>
                <a:ea typeface="Canela Text Bold"/>
                <a:cs typeface="Canela Text Bold"/>
                <a:sym typeface="Canela Text Bold"/>
              </a:rPr>
              <a:t>website</a:t>
            </a:r>
            <a:r>
              <a:t> to encourage, share and store research on Marnock.</a:t>
            </a:r>
          </a:p>
        </p:txBody>
      </p:sp>
      <p:pic>
        <p:nvPicPr>
          <p:cNvPr id="195" name="Sea against sky at sunset 2" descr="Sea against sky at sunset 2"/>
          <p:cNvPicPr>
            <a:picLocks noChangeAspect="1"/>
          </p:cNvPicPr>
          <p:nvPr/>
        </p:nvPicPr>
        <p:blipFill>
          <a:blip r:embed="rId3"/>
          <a:srcRect l="15962" r="15962"/>
          <a:stretch>
            <a:fillRect/>
          </a:stretch>
        </p:blipFill>
        <p:spPr>
          <a:xfrm>
            <a:off x="13986372" y="3208535"/>
            <a:ext cx="9937253" cy="7298741"/>
          </a:xfrm>
          <a:prstGeom prst="rect">
            <a:avLst/>
          </a:prstGeom>
          <a:ln w="12700">
            <a:miter lim="400000"/>
          </a:ln>
        </p:spPr>
      </p:pic>
      <p:sp>
        <p:nvSpPr>
          <p:cNvPr id="196" name="Image: Magazine display (c) Jill Sinclair"/>
          <p:cNvSpPr txBox="1"/>
          <p:nvPr/>
        </p:nvSpPr>
        <p:spPr>
          <a:xfrm rot="16200000">
            <a:off x="21244449" y="6567487"/>
            <a:ext cx="5724208" cy="58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a:solidFill>
                  <a:srgbClr val="FFFFFF"/>
                </a:solidFill>
              </a:defRPr>
            </a:lvl1pPr>
          </a:lstStyle>
          <a:p>
            <a:r>
              <a:t>Image: Magazine display (c) Jill Sinclair</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8D1CB"/>
        </a:solidFill>
        <a:effectLst/>
      </p:bgPr>
    </p:bg>
    <p:spTree>
      <p:nvGrpSpPr>
        <p:cNvPr id="1" name=""/>
        <p:cNvGrpSpPr/>
        <p:nvPr/>
      </p:nvGrpSpPr>
      <p:grpSpPr>
        <a:xfrm>
          <a:off x="0" y="0"/>
          <a:ext cx="0" cy="0"/>
          <a:chOff x="0" y="0"/>
          <a:chExt cx="0" cy="0"/>
        </a:xfrm>
      </p:grpSpPr>
      <p:pic>
        <p:nvPicPr>
          <p:cNvPr id="200" name="Sea against sky at sunset 1" descr="Sea against sky at sunset 1"/>
          <p:cNvPicPr>
            <a:picLocks noGrp="1" noChangeAspect="1"/>
          </p:cNvPicPr>
          <p:nvPr>
            <p:ph type="pic" idx="22"/>
          </p:nvPr>
        </p:nvPicPr>
        <p:blipFill>
          <a:blip r:embed="rId3"/>
          <a:srcRect t="1034" b="1034"/>
          <a:stretch>
            <a:fillRect/>
          </a:stretch>
        </p:blipFill>
        <p:spPr>
          <a:xfrm>
            <a:off x="1492866" y="7645400"/>
            <a:ext cx="7366001" cy="5410200"/>
          </a:xfrm>
          <a:prstGeom prst="rect">
            <a:avLst/>
          </a:prstGeom>
        </p:spPr>
      </p:pic>
      <p:pic>
        <p:nvPicPr>
          <p:cNvPr id="201" name="Beach and sea at sunset" descr="Beach and sea at sunset"/>
          <p:cNvPicPr>
            <a:picLocks noGrp="1" noChangeAspect="1"/>
          </p:cNvPicPr>
          <p:nvPr>
            <p:ph type="pic" idx="23"/>
          </p:nvPr>
        </p:nvPicPr>
        <p:blipFill>
          <a:blip r:embed="rId4"/>
          <a:srcRect l="8234" r="8234"/>
          <a:stretch>
            <a:fillRect/>
          </a:stretch>
        </p:blipFill>
        <p:spPr>
          <a:xfrm>
            <a:off x="9173993" y="1930400"/>
            <a:ext cx="14105107" cy="11167889"/>
          </a:xfrm>
          <a:prstGeom prst="rect">
            <a:avLst/>
          </a:prstGeom>
        </p:spPr>
      </p:pic>
      <p:pic>
        <p:nvPicPr>
          <p:cNvPr id="202" name="IMG_7660-2.HEIC" descr="IMG_7660-2.HEIC"/>
          <p:cNvPicPr>
            <a:picLocks noChangeAspect="1"/>
          </p:cNvPicPr>
          <p:nvPr/>
        </p:nvPicPr>
        <p:blipFill>
          <a:blip r:embed="rId5"/>
          <a:srcRect t="21190" b="22430"/>
          <a:stretch>
            <a:fillRect/>
          </a:stretch>
        </p:blipFill>
        <p:spPr>
          <a:xfrm>
            <a:off x="1522036" y="1946991"/>
            <a:ext cx="7307509" cy="5493188"/>
          </a:xfrm>
          <a:prstGeom prst="rect">
            <a:avLst/>
          </a:prstGeom>
          <a:ln w="12700">
            <a:miter lim="400000"/>
          </a:ln>
        </p:spPr>
      </p:pic>
      <p:sp>
        <p:nvSpPr>
          <p:cNvPr id="203" name="Activities in Sheffield"/>
          <p:cNvSpPr txBox="1"/>
          <p:nvPr/>
        </p:nvSpPr>
        <p:spPr>
          <a:xfrm>
            <a:off x="7313215" y="577730"/>
            <a:ext cx="9757570" cy="1275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ctr" defTabSz="2365248">
              <a:lnSpc>
                <a:spcPct val="80000"/>
              </a:lnSpc>
              <a:spcBef>
                <a:spcPts val="0"/>
              </a:spcBef>
              <a:defRPr sz="8148" spc="-81">
                <a:latin typeface="+mn-lt"/>
                <a:ea typeface="+mn-ea"/>
                <a:cs typeface="+mn-cs"/>
                <a:sym typeface="Canela Bold"/>
              </a:defRPr>
            </a:lvl1pPr>
          </a:lstStyle>
          <a:p>
            <a:r>
              <a:t>Activities in Sheffield</a:t>
            </a:r>
          </a:p>
        </p:txBody>
      </p:sp>
      <p:sp>
        <p:nvSpPr>
          <p:cNvPr id="204" name="Image: Exhibition (c) Laura Alston."/>
          <p:cNvSpPr txBox="1"/>
          <p:nvPr/>
        </p:nvSpPr>
        <p:spPr>
          <a:xfrm rot="16200000">
            <a:off x="-1383424" y="4213272"/>
            <a:ext cx="5108576" cy="58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a:lvl1pPr>
          </a:lstStyle>
          <a:p>
            <a:r>
              <a:t>Image: Exhibition (c) Laura Alston.</a:t>
            </a:r>
          </a:p>
        </p:txBody>
      </p:sp>
      <p:sp>
        <p:nvSpPr>
          <p:cNvPr id="205" name="Image: Jan Woudstra talk (c) Laura Alston."/>
          <p:cNvSpPr txBox="1"/>
          <p:nvPr/>
        </p:nvSpPr>
        <p:spPr>
          <a:xfrm rot="16200000">
            <a:off x="20486003" y="7578351"/>
            <a:ext cx="6220461" cy="581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a:lvl1pPr>
          </a:lstStyle>
          <a:p>
            <a:r>
              <a:t>Image: Jan Woudstra talk (c) Laura Alston.</a:t>
            </a:r>
          </a:p>
        </p:txBody>
      </p:sp>
      <p:sp>
        <p:nvSpPr>
          <p:cNvPr id="206" name="Image: Marnock tour (c) Christine Rose."/>
          <p:cNvSpPr txBox="1"/>
          <p:nvPr/>
        </p:nvSpPr>
        <p:spPr>
          <a:xfrm rot="16200000">
            <a:off x="-1752994" y="10073740"/>
            <a:ext cx="5847716" cy="58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a:lvl1pPr>
          </a:lstStyle>
          <a:p>
            <a:r>
              <a:t>Image: Marnock tour (c) Christine Rose.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1A6FF"/>
        </a:solidFill>
        <a:effectLst/>
      </p:bgPr>
    </p:bg>
    <p:spTree>
      <p:nvGrpSpPr>
        <p:cNvPr id="1" name=""/>
        <p:cNvGrpSpPr/>
        <p:nvPr/>
      </p:nvGrpSpPr>
      <p:grpSpPr>
        <a:xfrm>
          <a:off x="0" y="0"/>
          <a:ext cx="0" cy="0"/>
          <a:chOff x="0" y="0"/>
          <a:chExt cx="0" cy="0"/>
        </a:xfrm>
      </p:grpSpPr>
      <p:sp>
        <p:nvSpPr>
          <p:cNvPr id="210" name="Activities nationally"/>
          <p:cNvSpPr txBox="1"/>
          <p:nvPr/>
        </p:nvSpPr>
        <p:spPr>
          <a:xfrm>
            <a:off x="7313215" y="215900"/>
            <a:ext cx="9757570" cy="1678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ctr" defTabSz="2365248">
              <a:lnSpc>
                <a:spcPct val="80000"/>
              </a:lnSpc>
              <a:spcBef>
                <a:spcPts val="0"/>
              </a:spcBef>
              <a:defRPr sz="8148" spc="-81">
                <a:latin typeface="+mn-lt"/>
                <a:ea typeface="+mn-ea"/>
                <a:cs typeface="+mn-cs"/>
                <a:sym typeface="Canela Bold"/>
              </a:defRPr>
            </a:lvl1pPr>
          </a:lstStyle>
          <a:p>
            <a:r>
              <a:t>Activities nationally</a:t>
            </a:r>
          </a:p>
        </p:txBody>
      </p:sp>
      <p:pic>
        <p:nvPicPr>
          <p:cNvPr id="211" name="Rusthall garden 1 Clare Kelly.jpeg" descr="Rusthall garden 1 Clare Kelly.jpeg"/>
          <p:cNvPicPr>
            <a:picLocks noChangeAspect="1"/>
          </p:cNvPicPr>
          <p:nvPr/>
        </p:nvPicPr>
        <p:blipFill>
          <a:blip r:embed="rId3"/>
          <a:srcRect b="4755"/>
          <a:stretch>
            <a:fillRect/>
          </a:stretch>
        </p:blipFill>
        <p:spPr>
          <a:xfrm>
            <a:off x="5816598" y="1276828"/>
            <a:ext cx="7020889" cy="6433173"/>
          </a:xfrm>
          <a:prstGeom prst="rect">
            <a:avLst/>
          </a:prstGeom>
          <a:ln w="12700">
            <a:miter lim="400000"/>
          </a:ln>
        </p:spPr>
      </p:pic>
      <p:pic>
        <p:nvPicPr>
          <p:cNvPr id="212" name="Skene church 2023-05-14 14.59.19.jpg" descr="Skene church 2023-05-14 14.59.19.jpg"/>
          <p:cNvPicPr>
            <a:picLocks noChangeAspect="1"/>
          </p:cNvPicPr>
          <p:nvPr/>
        </p:nvPicPr>
        <p:blipFill>
          <a:blip r:embed="rId4"/>
          <a:srcRect l="15023" r="8801"/>
          <a:stretch>
            <a:fillRect/>
          </a:stretch>
        </p:blipFill>
        <p:spPr>
          <a:xfrm>
            <a:off x="215062" y="1276828"/>
            <a:ext cx="5409134" cy="6455793"/>
          </a:xfrm>
          <a:prstGeom prst="rect">
            <a:avLst/>
          </a:prstGeom>
          <a:ln w="12700">
            <a:miter lim="400000"/>
          </a:ln>
        </p:spPr>
      </p:pic>
      <p:pic>
        <p:nvPicPr>
          <p:cNvPr id="213" name="Leighton 7 Rabbitts.jpeg" descr="Leighton 7 Rabbitts.jpeg"/>
          <p:cNvPicPr>
            <a:picLocks noChangeAspect="1"/>
          </p:cNvPicPr>
          <p:nvPr/>
        </p:nvPicPr>
        <p:blipFill>
          <a:blip r:embed="rId5"/>
          <a:srcRect b="4273"/>
          <a:stretch>
            <a:fillRect/>
          </a:stretch>
        </p:blipFill>
        <p:spPr>
          <a:xfrm>
            <a:off x="19958335" y="1282880"/>
            <a:ext cx="4232212" cy="5401811"/>
          </a:xfrm>
          <a:prstGeom prst="rect">
            <a:avLst/>
          </a:prstGeom>
          <a:ln w="12700">
            <a:miter lim="400000"/>
          </a:ln>
        </p:spPr>
      </p:pic>
      <p:pic>
        <p:nvPicPr>
          <p:cNvPr id="214" name="Marnock Picnic GH Park.jpg" descr="Marnock Picnic GH Park.jpg"/>
          <p:cNvPicPr>
            <a:picLocks noChangeAspect="1"/>
          </p:cNvPicPr>
          <p:nvPr/>
        </p:nvPicPr>
        <p:blipFill>
          <a:blip r:embed="rId6"/>
          <a:stretch>
            <a:fillRect/>
          </a:stretch>
        </p:blipFill>
        <p:spPr>
          <a:xfrm>
            <a:off x="19882642" y="6791865"/>
            <a:ext cx="4307969" cy="5743959"/>
          </a:xfrm>
          <a:prstGeom prst="rect">
            <a:avLst/>
          </a:prstGeom>
          <a:ln w="12700">
            <a:miter lim="400000"/>
          </a:ln>
        </p:spPr>
      </p:pic>
      <p:pic>
        <p:nvPicPr>
          <p:cNvPr id="215" name="Elliott+talk.jpg" descr="Elliott+talk.jpg"/>
          <p:cNvPicPr>
            <a:picLocks noChangeAspect="1"/>
          </p:cNvPicPr>
          <p:nvPr/>
        </p:nvPicPr>
        <p:blipFill>
          <a:blip r:embed="rId7"/>
          <a:stretch>
            <a:fillRect/>
          </a:stretch>
        </p:blipFill>
        <p:spPr>
          <a:xfrm>
            <a:off x="13123651" y="1276828"/>
            <a:ext cx="6548349" cy="3714610"/>
          </a:xfrm>
          <a:prstGeom prst="rect">
            <a:avLst/>
          </a:prstGeom>
          <a:ln w="12700">
            <a:miter lim="400000"/>
          </a:ln>
        </p:spPr>
      </p:pic>
      <p:pic>
        <p:nvPicPr>
          <p:cNvPr id="216" name="Grosvenor+walk+1.jpg" descr="Grosvenor+walk+1.jpg"/>
          <p:cNvPicPr>
            <a:picLocks noChangeAspect="1"/>
          </p:cNvPicPr>
          <p:nvPr/>
        </p:nvPicPr>
        <p:blipFill>
          <a:blip r:embed="rId8"/>
          <a:srcRect l="14779" t="64012" r="6154" b="9920"/>
          <a:stretch>
            <a:fillRect/>
          </a:stretch>
        </p:blipFill>
        <p:spPr>
          <a:xfrm>
            <a:off x="12979200" y="5165098"/>
            <a:ext cx="6761620" cy="2972341"/>
          </a:xfrm>
          <a:prstGeom prst="rect">
            <a:avLst/>
          </a:prstGeom>
          <a:ln w="12700">
            <a:miter lim="400000"/>
          </a:ln>
        </p:spPr>
      </p:pic>
      <p:sp>
        <p:nvSpPr>
          <p:cNvPr id="217" name="Text"/>
          <p:cNvSpPr txBox="1"/>
          <p:nvPr/>
        </p:nvSpPr>
        <p:spPr>
          <a:xfrm>
            <a:off x="12988873" y="-10894518"/>
            <a:ext cx="127001" cy="804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z="2342">
                <a:solidFill>
                  <a:srgbClr val="0A2925"/>
                </a:solidFill>
                <a:latin typeface="Helvetica Neue"/>
                <a:ea typeface="Helvetica Neue"/>
                <a:cs typeface="Helvetica Neue"/>
                <a:sym typeface="Helvetica Neue"/>
              </a:defRPr>
            </a:pPr>
            <a:endParaRPr/>
          </a:p>
        </p:txBody>
      </p:sp>
      <p:pic>
        <p:nvPicPr>
          <p:cNvPr id="218" name="WhatsApp Image 2023-05-28 at 21.06.36(2).jpeg" descr="WhatsApp Image 2023-05-28 at 21.06.36(2).jpeg"/>
          <p:cNvPicPr>
            <a:picLocks noChangeAspect="1"/>
          </p:cNvPicPr>
          <p:nvPr/>
        </p:nvPicPr>
        <p:blipFill>
          <a:blip r:embed="rId9"/>
          <a:srcRect t="34479" b="10196"/>
          <a:stretch>
            <a:fillRect/>
          </a:stretch>
        </p:blipFill>
        <p:spPr>
          <a:xfrm>
            <a:off x="215062" y="7834044"/>
            <a:ext cx="6374059" cy="4701838"/>
          </a:xfrm>
          <a:prstGeom prst="rect">
            <a:avLst/>
          </a:prstGeom>
          <a:ln w="12700">
            <a:miter lim="400000"/>
          </a:ln>
        </p:spPr>
      </p:pic>
      <p:pic>
        <p:nvPicPr>
          <p:cNvPr id="219" name="Untitled - 1 of 1 (1).jpeg" descr="Untitled - 1 of 1 (1).jpeg"/>
          <p:cNvPicPr>
            <a:picLocks noChangeAspect="1"/>
          </p:cNvPicPr>
          <p:nvPr/>
        </p:nvPicPr>
        <p:blipFill>
          <a:blip r:embed="rId10"/>
          <a:srcRect l="9083" r="2618"/>
          <a:stretch>
            <a:fillRect/>
          </a:stretch>
        </p:blipFill>
        <p:spPr>
          <a:xfrm>
            <a:off x="6755221" y="7834044"/>
            <a:ext cx="6101129" cy="4701836"/>
          </a:xfrm>
          <a:prstGeom prst="rect">
            <a:avLst/>
          </a:prstGeom>
          <a:ln w="12700">
            <a:miter lim="400000"/>
          </a:ln>
        </p:spPr>
      </p:pic>
      <p:pic>
        <p:nvPicPr>
          <p:cNvPr id="220" name="Fairmile, Cholsey Newer planting along rear wall boundary to Asylum buildings DSC_0029.JPG" descr="Fairmile, Cholsey Newer planting along rear wall boundary to Asylum buildings DSC_0029.JPG"/>
          <p:cNvPicPr>
            <a:picLocks noChangeAspect="1"/>
          </p:cNvPicPr>
          <p:nvPr/>
        </p:nvPicPr>
        <p:blipFill>
          <a:blip r:embed="rId11"/>
          <a:srcRect t="5128"/>
          <a:stretch>
            <a:fillRect/>
          </a:stretch>
        </p:blipFill>
        <p:spPr>
          <a:xfrm>
            <a:off x="13121800" y="8381927"/>
            <a:ext cx="6567634" cy="4153897"/>
          </a:xfrm>
          <a:prstGeom prst="rect">
            <a:avLst/>
          </a:prstGeom>
          <a:ln w="12700">
            <a:miter lim="400000"/>
          </a:ln>
        </p:spPr>
      </p:pic>
      <p:sp>
        <p:nvSpPr>
          <p:cNvPr id="221" name="Images: Skene church (c) Alison McCall; Rusthall visit (c) Clare Kelly; slide from Brent Elliott talk; Grosvenor tour (c) Clare Kelly; Leighton Buzzard Plantation (c) Paul Rabbitts; Rusthall plans (c) Clare Kelly; Bucks HODs by John O’Dwyer; Fair Mile (c"/>
          <p:cNvSpPr txBox="1"/>
          <p:nvPr/>
        </p:nvSpPr>
        <p:spPr>
          <a:xfrm>
            <a:off x="214168" y="12579435"/>
            <a:ext cx="24198405" cy="823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457200">
              <a:lnSpc>
                <a:spcPct val="100000"/>
              </a:lnSpc>
              <a:spcBef>
                <a:spcPts val="0"/>
              </a:spcBef>
              <a:defRPr sz="2342">
                <a:solidFill>
                  <a:srgbClr val="0A2925"/>
                </a:solidFill>
                <a:latin typeface="Helvetica Neue"/>
                <a:ea typeface="Helvetica Neue"/>
                <a:cs typeface="Helvetica Neue"/>
                <a:sym typeface="Helvetica Neue"/>
              </a:defRPr>
            </a:lvl1pPr>
          </a:lstStyle>
          <a:p>
            <a:r>
              <a:rPr sz="2300" dirty="0"/>
              <a:t>Images: Skene church (c) Alison McCall; </a:t>
            </a:r>
            <a:r>
              <a:rPr sz="2300" err="1"/>
              <a:t>Rusthall</a:t>
            </a:r>
            <a:r>
              <a:rPr sz="2300" dirty="0"/>
              <a:t> visit (c) Clare Kelly; slide from Brent Elliott talk; Grosvenor tour (c) Clare Kelly; Leighton Buzzard Plantation (c) Paul Rabbitts;</a:t>
            </a:r>
            <a:r>
              <a:rPr lang="en-US" sz="2300" dirty="0"/>
              <a:t> </a:t>
            </a:r>
          </a:p>
          <a:p>
            <a:r>
              <a:rPr sz="2300" dirty="0" err="1"/>
              <a:t>Rusthall</a:t>
            </a:r>
            <a:r>
              <a:rPr sz="2300" dirty="0"/>
              <a:t> plans (c) Clare Kelly; Bucks HODs by John O’Dwyer; Fair Mile (c) Bettina Kirkham; Grosvenor picnic (c) Clare Kelly</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E7E5"/>
        </a:solidFill>
        <a:effectLst/>
      </p:bgPr>
    </p:bg>
    <p:spTree>
      <p:nvGrpSpPr>
        <p:cNvPr id="1" name=""/>
        <p:cNvGrpSpPr/>
        <p:nvPr/>
      </p:nvGrpSpPr>
      <p:grpSpPr>
        <a:xfrm>
          <a:off x="0" y="0"/>
          <a:ext cx="0" cy="0"/>
          <a:chOff x="0" y="0"/>
          <a:chExt cx="0" cy="0"/>
        </a:xfrm>
      </p:grpSpPr>
      <p:pic>
        <p:nvPicPr>
          <p:cNvPr id="225" name="IMG_9007.jpeg" descr="IMG_9007.jpeg"/>
          <p:cNvPicPr>
            <a:picLocks noChangeAspect="1"/>
          </p:cNvPicPr>
          <p:nvPr/>
        </p:nvPicPr>
        <p:blipFill>
          <a:blip r:embed="rId3"/>
          <a:srcRect r="1666"/>
          <a:stretch>
            <a:fillRect/>
          </a:stretch>
        </p:blipFill>
        <p:spPr>
          <a:xfrm>
            <a:off x="4041195" y="6981709"/>
            <a:ext cx="8009188" cy="6108701"/>
          </a:xfrm>
          <a:prstGeom prst="rect">
            <a:avLst/>
          </a:prstGeom>
          <a:ln w="12700">
            <a:miter lim="400000"/>
          </a:ln>
        </p:spPr>
      </p:pic>
      <p:pic>
        <p:nvPicPr>
          <p:cNvPr id="226" name="Marnock street art.jpg" descr="Marnock street art.jpg"/>
          <p:cNvPicPr>
            <a:picLocks noChangeAspect="1"/>
          </p:cNvPicPr>
          <p:nvPr/>
        </p:nvPicPr>
        <p:blipFill>
          <a:blip r:embed="rId4"/>
          <a:srcRect t="14645" b="18426"/>
          <a:stretch>
            <a:fillRect/>
          </a:stretch>
        </p:blipFill>
        <p:spPr>
          <a:xfrm>
            <a:off x="4596804" y="1832638"/>
            <a:ext cx="15190505" cy="4932839"/>
          </a:xfrm>
          <a:prstGeom prst="rect">
            <a:avLst/>
          </a:prstGeom>
          <a:ln w="12700">
            <a:miter lim="400000"/>
          </a:ln>
        </p:spPr>
      </p:pic>
      <p:pic>
        <p:nvPicPr>
          <p:cNvPr id="227" name="Bargain Hunt 2.jpg" descr="Bargain Hunt 2.jpg"/>
          <p:cNvPicPr>
            <a:picLocks noChangeAspect="1"/>
          </p:cNvPicPr>
          <p:nvPr/>
        </p:nvPicPr>
        <p:blipFill>
          <a:blip r:embed="rId5"/>
          <a:srcRect l="16337" t="38243" b="12432"/>
          <a:stretch>
            <a:fillRect/>
          </a:stretch>
        </p:blipFill>
        <p:spPr>
          <a:xfrm>
            <a:off x="12326293" y="6978534"/>
            <a:ext cx="7779189" cy="6114979"/>
          </a:xfrm>
          <a:prstGeom prst="rect">
            <a:avLst/>
          </a:prstGeom>
          <a:ln w="12700">
            <a:miter lim="400000"/>
          </a:ln>
        </p:spPr>
      </p:pic>
      <p:grpSp>
        <p:nvGrpSpPr>
          <p:cNvPr id="230" name="Group"/>
          <p:cNvGrpSpPr/>
          <p:nvPr/>
        </p:nvGrpSpPr>
        <p:grpSpPr>
          <a:xfrm>
            <a:off x="12332089" y="6998861"/>
            <a:ext cx="7767556" cy="1542826"/>
            <a:chOff x="0" y="0"/>
            <a:chExt cx="7767555" cy="1542824"/>
          </a:xfrm>
        </p:grpSpPr>
        <p:pic>
          <p:nvPicPr>
            <p:cNvPr id="228" name="bargain hunt.jpg" descr="bargain hunt.jpg"/>
            <p:cNvPicPr>
              <a:picLocks noChangeAspect="1"/>
            </p:cNvPicPr>
            <p:nvPr/>
          </p:nvPicPr>
          <p:blipFill>
            <a:blip r:embed="rId6"/>
            <a:stretch>
              <a:fillRect/>
            </a:stretch>
          </p:blipFill>
          <p:spPr>
            <a:xfrm>
              <a:off x="0" y="0"/>
              <a:ext cx="7767556" cy="1542825"/>
            </a:xfrm>
            <a:prstGeom prst="rect">
              <a:avLst/>
            </a:prstGeom>
            <a:ln w="12700" cap="flat">
              <a:noFill/>
              <a:miter lim="400000"/>
            </a:ln>
            <a:effectLst/>
          </p:spPr>
        </p:pic>
        <p:sp>
          <p:nvSpPr>
            <p:cNvPr id="229" name="Rectangle"/>
            <p:cNvSpPr/>
            <p:nvPr/>
          </p:nvSpPr>
          <p:spPr>
            <a:xfrm>
              <a:off x="1464566" y="74771"/>
              <a:ext cx="839088" cy="246144"/>
            </a:xfrm>
            <a:prstGeom prst="rect">
              <a:avLst/>
            </a:prstGeom>
            <a:solidFill>
              <a:srgbClr val="000000"/>
            </a:solidFill>
            <a:ln w="12700" cap="flat">
              <a:noFill/>
              <a:miter lim="400000"/>
            </a:ln>
            <a:effectLst/>
          </p:spPr>
          <p:txBody>
            <a:bodyPr wrap="square" lIns="50800" tIns="50800" rIns="50800" bIns="50800" numCol="1" anchor="ctr">
              <a:noAutofit/>
            </a:bodyPr>
            <a:lstStyle/>
            <a:p>
              <a:pPr algn="ctr" defTabSz="1130300">
                <a:lnSpc>
                  <a:spcPct val="100000"/>
                </a:lnSpc>
                <a:spcBef>
                  <a:spcPts val="0"/>
                </a:spcBef>
                <a:defRPr sz="3200">
                  <a:solidFill>
                    <a:srgbClr val="FFFFFF"/>
                  </a:solidFill>
                  <a:latin typeface="Graphik"/>
                  <a:ea typeface="Graphik"/>
                  <a:cs typeface="Graphik"/>
                  <a:sym typeface="Graphik"/>
                </a:defRPr>
              </a:pPr>
              <a:endParaRPr/>
            </a:p>
          </p:txBody>
        </p:sp>
      </p:grpSp>
      <p:sp>
        <p:nvSpPr>
          <p:cNvPr id="231" name="Unusual Activities"/>
          <p:cNvSpPr txBox="1"/>
          <p:nvPr/>
        </p:nvSpPr>
        <p:spPr>
          <a:xfrm>
            <a:off x="7313215" y="215900"/>
            <a:ext cx="9757570" cy="1678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ctr" defTabSz="2365248">
              <a:lnSpc>
                <a:spcPct val="80000"/>
              </a:lnSpc>
              <a:spcBef>
                <a:spcPts val="0"/>
              </a:spcBef>
              <a:defRPr sz="8148" spc="-81">
                <a:latin typeface="+mn-lt"/>
                <a:ea typeface="+mn-ea"/>
                <a:cs typeface="+mn-cs"/>
                <a:sym typeface="Canela Bold"/>
              </a:defRPr>
            </a:lvl1pPr>
          </a:lstStyle>
          <a:p>
            <a:r>
              <a:t>Unusual Activities</a:t>
            </a:r>
          </a:p>
        </p:txBody>
      </p:sp>
      <p:sp>
        <p:nvSpPr>
          <p:cNvPr id="232" name="Image: Marnock benches (c) Jill Sinclair."/>
          <p:cNvSpPr txBox="1"/>
          <p:nvPr/>
        </p:nvSpPr>
        <p:spPr>
          <a:xfrm rot="16200000">
            <a:off x="774537" y="9745547"/>
            <a:ext cx="5844541" cy="58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a:lvl1pPr>
          </a:lstStyle>
          <a:p>
            <a:r>
              <a:t>Image: Marnock benches (c) Jill Sinclair.</a:t>
            </a:r>
          </a:p>
        </p:txBody>
      </p:sp>
      <p:sp>
        <p:nvSpPr>
          <p:cNvPr id="233" name="Image: Street art (c) Carolyn Gray."/>
          <p:cNvSpPr txBox="1"/>
          <p:nvPr/>
        </p:nvSpPr>
        <p:spPr>
          <a:xfrm rot="16200000">
            <a:off x="1640754" y="4049145"/>
            <a:ext cx="5014279" cy="58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a:lvl1pPr>
          </a:lstStyle>
          <a:p>
            <a:r>
              <a:t>Image: Street art (c) Carolyn Gray.</a:t>
            </a:r>
          </a:p>
        </p:txBody>
      </p:sp>
      <p:sp>
        <p:nvSpPr>
          <p:cNvPr id="234" name="Image: Filming (c) Laura Alston."/>
          <p:cNvSpPr txBox="1"/>
          <p:nvPr/>
        </p:nvSpPr>
        <p:spPr>
          <a:xfrm rot="16200000">
            <a:off x="18045138" y="10131187"/>
            <a:ext cx="4685666" cy="581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500"/>
            </a:lvl1pPr>
          </a:lstStyle>
          <a:p>
            <a:r>
              <a:t>Image: Filming (c) Laura Alston.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6E5F"/>
        </a:solidFill>
        <a:effectLst/>
      </p:bgPr>
    </p:bg>
    <p:spTree>
      <p:nvGrpSpPr>
        <p:cNvPr id="1" name=""/>
        <p:cNvGrpSpPr/>
        <p:nvPr/>
      </p:nvGrpSpPr>
      <p:grpSpPr>
        <a:xfrm>
          <a:off x="0" y="0"/>
          <a:ext cx="0" cy="0"/>
          <a:chOff x="0" y="0"/>
          <a:chExt cx="0" cy="0"/>
        </a:xfrm>
      </p:grpSpPr>
      <p:pic>
        <p:nvPicPr>
          <p:cNvPr id="238" name="website screenshot.jpg" descr="website screenshot.jpg"/>
          <p:cNvPicPr>
            <a:picLocks noGrp="1" noChangeAspect="1"/>
          </p:cNvPicPr>
          <p:nvPr>
            <p:ph type="pic" idx="21"/>
          </p:nvPr>
        </p:nvPicPr>
        <p:blipFill>
          <a:blip r:embed="rId3"/>
          <a:srcRect t="2431" b="17606"/>
          <a:stretch>
            <a:fillRect/>
          </a:stretch>
        </p:blipFill>
        <p:spPr>
          <a:xfrm>
            <a:off x="2697757" y="1847653"/>
            <a:ext cx="18988538" cy="10681054"/>
          </a:xfrm>
          <a:prstGeom prst="rect">
            <a:avLst/>
          </a:prstGeom>
        </p:spPr>
      </p:pic>
      <p:sp>
        <p:nvSpPr>
          <p:cNvPr id="239" name="www.sbg.org.uk/celebrating-marnock"/>
          <p:cNvSpPr txBox="1"/>
          <p:nvPr/>
        </p:nvSpPr>
        <p:spPr>
          <a:xfrm>
            <a:off x="14298156" y="12748974"/>
            <a:ext cx="8660893" cy="858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400">
              <a:spcBef>
                <a:spcPts val="0"/>
              </a:spcBef>
              <a:defRPr sz="4000"/>
            </a:lvl1pPr>
          </a:lstStyle>
          <a:p>
            <a:r>
              <a:t>www.sbg.org.uk/celebrating-marnock</a:t>
            </a:r>
          </a:p>
        </p:txBody>
      </p:sp>
      <p:sp>
        <p:nvSpPr>
          <p:cNvPr id="240" name="The website"/>
          <p:cNvSpPr txBox="1"/>
          <p:nvPr/>
        </p:nvSpPr>
        <p:spPr>
          <a:xfrm>
            <a:off x="7313215" y="428684"/>
            <a:ext cx="9757570" cy="116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ctr" defTabSz="2365248">
              <a:lnSpc>
                <a:spcPct val="80000"/>
              </a:lnSpc>
              <a:spcBef>
                <a:spcPts val="0"/>
              </a:spcBef>
              <a:defRPr sz="8148" spc="-81">
                <a:latin typeface="+mn-lt"/>
                <a:ea typeface="+mn-ea"/>
                <a:cs typeface="+mn-cs"/>
                <a:sym typeface="Canela Bold"/>
              </a:defRPr>
            </a:lvl1pPr>
          </a:lstStyle>
          <a:p>
            <a:r>
              <a:t>The website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FE0E2"/>
        </a:solidFill>
        <a:effectLst/>
      </p:bgPr>
    </p:bg>
    <p:spTree>
      <p:nvGrpSpPr>
        <p:cNvPr id="1" name=""/>
        <p:cNvGrpSpPr/>
        <p:nvPr/>
      </p:nvGrpSpPr>
      <p:grpSpPr>
        <a:xfrm>
          <a:off x="0" y="0"/>
          <a:ext cx="0" cy="0"/>
          <a:chOff x="0" y="0"/>
          <a:chExt cx="0" cy="0"/>
        </a:xfrm>
      </p:grpSpPr>
      <p:pic>
        <p:nvPicPr>
          <p:cNvPr id="244" name="blog posts.jpg" descr="blog posts.jpg"/>
          <p:cNvPicPr>
            <a:picLocks noGrp="1" noChangeAspect="1"/>
          </p:cNvPicPr>
          <p:nvPr>
            <p:ph type="pic" idx="21"/>
          </p:nvPr>
        </p:nvPicPr>
        <p:blipFill>
          <a:blip r:embed="rId3"/>
          <a:srcRect t="52113" b="4507"/>
          <a:stretch>
            <a:fillRect/>
          </a:stretch>
        </p:blipFill>
        <p:spPr>
          <a:xfrm>
            <a:off x="2289489" y="7414097"/>
            <a:ext cx="10319661" cy="5074351"/>
          </a:xfrm>
          <a:prstGeom prst="rect">
            <a:avLst/>
          </a:prstGeom>
        </p:spPr>
      </p:pic>
      <p:grpSp>
        <p:nvGrpSpPr>
          <p:cNvPr id="248" name="Group"/>
          <p:cNvGrpSpPr/>
          <p:nvPr/>
        </p:nvGrpSpPr>
        <p:grpSpPr>
          <a:xfrm>
            <a:off x="2326334" y="1942669"/>
            <a:ext cx="20586596" cy="10543073"/>
            <a:chOff x="15936" y="0"/>
            <a:chExt cx="20586595" cy="10543071"/>
          </a:xfrm>
        </p:grpSpPr>
        <p:pic>
          <p:nvPicPr>
            <p:cNvPr id="245" name="blog posts 2.jpg" descr="blog posts 2.jpg"/>
            <p:cNvPicPr>
              <a:picLocks noChangeAspect="1"/>
            </p:cNvPicPr>
            <p:nvPr/>
          </p:nvPicPr>
          <p:blipFill>
            <a:blip r:embed="rId4"/>
            <a:srcRect b="45988"/>
            <a:stretch>
              <a:fillRect/>
            </a:stretch>
          </p:blipFill>
          <p:spPr>
            <a:xfrm>
              <a:off x="9967746" y="0"/>
              <a:ext cx="10634786" cy="5631082"/>
            </a:xfrm>
            <a:prstGeom prst="rect">
              <a:avLst/>
            </a:prstGeom>
            <a:ln w="12700" cap="flat">
              <a:noFill/>
              <a:miter lim="400000"/>
            </a:ln>
            <a:effectLst/>
          </p:spPr>
        </p:pic>
        <p:pic>
          <p:nvPicPr>
            <p:cNvPr id="246" name="blog posts.jpg" descr="blog posts.jpg"/>
            <p:cNvPicPr>
              <a:picLocks noChangeAspect="1"/>
            </p:cNvPicPr>
            <p:nvPr/>
          </p:nvPicPr>
          <p:blipFill>
            <a:blip r:embed="rId3"/>
            <a:srcRect t="2784" b="49129"/>
            <a:stretch>
              <a:fillRect/>
            </a:stretch>
          </p:blipFill>
          <p:spPr>
            <a:xfrm>
              <a:off x="15936" y="36237"/>
              <a:ext cx="10151167" cy="5533093"/>
            </a:xfrm>
            <a:prstGeom prst="rect">
              <a:avLst/>
            </a:prstGeom>
            <a:ln w="12700" cap="flat">
              <a:noFill/>
              <a:miter lim="400000"/>
            </a:ln>
            <a:effectLst/>
          </p:spPr>
        </p:pic>
        <p:pic>
          <p:nvPicPr>
            <p:cNvPr id="247" name="blog posts 2.jpg" descr="blog posts 2.jpg"/>
            <p:cNvPicPr>
              <a:picLocks noChangeAspect="1"/>
            </p:cNvPicPr>
            <p:nvPr/>
          </p:nvPicPr>
          <p:blipFill>
            <a:blip r:embed="rId4"/>
            <a:srcRect t="51125"/>
            <a:stretch>
              <a:fillRect/>
            </a:stretch>
          </p:blipFill>
          <p:spPr>
            <a:xfrm>
              <a:off x="10003948" y="5482259"/>
              <a:ext cx="10562329" cy="5060813"/>
            </a:xfrm>
            <a:prstGeom prst="rect">
              <a:avLst/>
            </a:prstGeom>
            <a:ln w="12700" cap="flat">
              <a:noFill/>
              <a:miter lim="400000"/>
            </a:ln>
            <a:effectLst/>
          </p:spPr>
        </p:pic>
      </p:grpSp>
      <p:sp>
        <p:nvSpPr>
          <p:cNvPr id="249" name="www.sbg.org.uk/celebrating-marnock"/>
          <p:cNvSpPr txBox="1"/>
          <p:nvPr/>
        </p:nvSpPr>
        <p:spPr>
          <a:xfrm>
            <a:off x="16140771" y="12775582"/>
            <a:ext cx="6524245" cy="669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400">
              <a:spcBef>
                <a:spcPts val="0"/>
              </a:spcBef>
              <a:defRPr sz="3000"/>
            </a:lvl1pPr>
          </a:lstStyle>
          <a:p>
            <a:r>
              <a:t>www.sbg.org.uk/celebrating-marnock</a:t>
            </a:r>
          </a:p>
        </p:txBody>
      </p:sp>
      <p:sp>
        <p:nvSpPr>
          <p:cNvPr id="250" name="The website"/>
          <p:cNvSpPr txBox="1"/>
          <p:nvPr/>
        </p:nvSpPr>
        <p:spPr>
          <a:xfrm>
            <a:off x="7370724" y="315071"/>
            <a:ext cx="9700061" cy="1131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ctr" defTabSz="2365248">
              <a:lnSpc>
                <a:spcPct val="80000"/>
              </a:lnSpc>
              <a:spcBef>
                <a:spcPts val="0"/>
              </a:spcBef>
              <a:defRPr sz="8148" spc="-81">
                <a:latin typeface="+mn-lt"/>
                <a:ea typeface="+mn-ea"/>
                <a:cs typeface="+mn-cs"/>
                <a:sym typeface="Canela Bold"/>
              </a:defRPr>
            </a:lvl1pPr>
          </a:lstStyle>
          <a:p>
            <a:r>
              <a:t>The website</a:t>
            </a:r>
          </a:p>
        </p:txBody>
      </p:sp>
    </p:spTree>
  </p:cSld>
  <p:clrMapOvr>
    <a:masterClrMapping/>
  </p:clrMapOvr>
  <p:transition spd="med"/>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2400"/>
          </a:spcBef>
          <a:spcAft>
            <a:spcPts val="0"/>
          </a:spcAft>
          <a:buClrTx/>
          <a:buSzTx/>
          <a:buFontTx/>
          <a:buNone/>
          <a:tabLst/>
          <a:defRPr kumimoji="0" sz="4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CBB09C10B71248B5B0C4B6B973DE1F" ma:contentTypeVersion="15" ma:contentTypeDescription="Create a new document." ma:contentTypeScope="" ma:versionID="1a2c033fbbc4e63424590fe65780eae2">
  <xsd:schema xmlns:xsd="http://www.w3.org/2001/XMLSchema" xmlns:xs="http://www.w3.org/2001/XMLSchema" xmlns:p="http://schemas.microsoft.com/office/2006/metadata/properties" xmlns:ns2="a86ee1e0-ca72-4501-abc7-420e5bb4065d" xmlns:ns3="7a758637-571d-49ba-80c6-81115d3d9e15" targetNamespace="http://schemas.microsoft.com/office/2006/metadata/properties" ma:root="true" ma:fieldsID="05729a028962a13597d1048d0f2b640f" ns2:_="" ns3:_="">
    <xsd:import namespace="a86ee1e0-ca72-4501-abc7-420e5bb4065d"/>
    <xsd:import namespace="7a758637-571d-49ba-80c6-81115d3d9e1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ee1e0-ca72-4501-abc7-420e5bb406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b3840f1-a85c-47f1-a018-20045b4327a4}" ma:internalName="TaxCatchAll" ma:showField="CatchAllData" ma:web="a86ee1e0-ca72-4501-abc7-420e5bb4065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a758637-571d-49ba-80c6-81115d3d9e1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803bd0f-db41-40ea-a479-c50fa7f44d15"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86ee1e0-ca72-4501-abc7-420e5bb4065d" xsi:nil="true"/>
    <lcf76f155ced4ddcb4097134ff3c332f xmlns="7a758637-571d-49ba-80c6-81115d3d9e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597A98C-1C45-4BA6-81CF-2DA08B77F0EC}"/>
</file>

<file path=customXml/itemProps2.xml><?xml version="1.0" encoding="utf-8"?>
<ds:datastoreItem xmlns:ds="http://schemas.openxmlformats.org/officeDocument/2006/customXml" ds:itemID="{E26634B7-2770-46E9-9EAE-CE7C5ADFE886}"/>
</file>

<file path=customXml/itemProps3.xml><?xml version="1.0" encoding="utf-8"?>
<ds:datastoreItem xmlns:ds="http://schemas.openxmlformats.org/officeDocument/2006/customXml" ds:itemID="{167FCB07-931F-4DED-AA7B-66759317377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20</Slides>
  <Notes>20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23_ClassicWhite</vt:lpstr>
      <vt:lpstr>Celebrating Marnock initiative</vt:lpstr>
      <vt:lpstr>Celebrating Marnock</vt:lpstr>
      <vt:lpstr>PowerPoint Presentation</vt:lpstr>
      <vt:lpstr>Three planned outcomes</vt:lpstr>
      <vt:lpstr>PowerPoint Presentation</vt:lpstr>
      <vt:lpstr>PowerPoint Presentation</vt:lpstr>
      <vt:lpstr>PowerPoint Presentation</vt:lpstr>
      <vt:lpstr>PowerPoint Presentation</vt:lpstr>
      <vt:lpstr>PowerPoint Presentation</vt:lpstr>
      <vt:lpstr>The website</vt:lpstr>
      <vt:lpstr>First lesson learnt: time</vt:lpstr>
      <vt:lpstr>First lesson learnt: time</vt:lpstr>
      <vt:lpstr>Second lesson learnt: qualities needed </vt:lpstr>
      <vt:lpstr>Second lesson learnt: qualities needed </vt:lpstr>
      <vt:lpstr>Second lesson learnt: qualities needed </vt:lpstr>
      <vt:lpstr>Third lesson learnt: have a legacy</vt:lpstr>
      <vt:lpstr>Third lesson learnt: have a legacy</vt:lpstr>
      <vt:lpstr>Third lesson learnt: have a legacy</vt:lpstr>
      <vt:lpstr>What was the most important outcome for the Friends?</vt:lpstr>
      <vt:lpstr>Celebrating Marnock initiative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Marnock initiative</dc:title>
  <cp:revision>12</cp:revision>
  <dcterms:modified xsi:type="dcterms:W3CDTF">2024-07-08T08:03:50Z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0x01010063CBB09C10B71248B5B0C4B6B973DE1F</vt:lpwstr>
  </property>
</Properties>
</file>