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94" r:id="rId2"/>
    <p:sldId id="295" r:id="rId3"/>
    <p:sldId id="296" r:id="rId4"/>
    <p:sldId id="297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92" r:id="rId13"/>
    <p:sldId id="263" r:id="rId14"/>
    <p:sldId id="264" r:id="rId15"/>
    <p:sldId id="265" r:id="rId16"/>
    <p:sldId id="266" r:id="rId17"/>
    <p:sldId id="267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3" r:id="rId32"/>
    <p:sldId id="287" r:id="rId33"/>
    <p:sldId id="288" r:id="rId34"/>
    <p:sldId id="289" r:id="rId35"/>
    <p:sldId id="290" r:id="rId36"/>
    <p:sldId id="298" r:id="rId37"/>
    <p:sldId id="291" r:id="rId38"/>
    <p:sldId id="299" r:id="rId39"/>
    <p:sldId id="300" r:id="rId40"/>
    <p:sldId id="301" r:id="rId41"/>
    <p:sldId id="30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FE607-71B5-4D53-B440-37191EFC1C07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4346B-DC18-410C-8684-32C7B03AC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60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4346B-DC18-410C-8684-32C7B03AC03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43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65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4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58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14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88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11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88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41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6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13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071E-C539-4587-AEC4-AF83CCD43605}" type="datetimeFigureOut">
              <a:rPr lang="en-GB" smtClean="0"/>
              <a:t>22/01/2017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AC94C-1F43-4195-B9E5-579D052D8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stings.gov.uk/content/planning/planning_policy/latest_news_consultations/467751/Draft_Proforma_Linton_Gardens.pdf" TargetMode="External"/><Relationship Id="rId2" Type="http://schemas.openxmlformats.org/officeDocument/2006/relationships/hyperlink" Target="http://www.hastings.gov.uk/content/planning/planning_policy/latest_news_consultations/467751/Draft_Proforma_Bohemia_Estate.pdf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/>
              <a:t>R and R in Sussex</a:t>
            </a:r>
            <a:endParaRPr lang="en-GB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i="1" dirty="0" smtClean="0"/>
              <a:t>Where we had got to with researching and recording our county parks and gardens: </a:t>
            </a:r>
          </a:p>
          <a:p>
            <a:r>
              <a:rPr lang="en-GB" sz="2400" dirty="0" smtClean="0"/>
              <a:t>In past years we’ve worked towards </a:t>
            </a:r>
            <a:r>
              <a:rPr lang="en-GB" sz="2400" dirty="0"/>
              <a:t>a </a:t>
            </a:r>
            <a:r>
              <a:rPr lang="en-GB" sz="2400" dirty="0" smtClean="0"/>
              <a:t>pan-Sussex gazetteer: </a:t>
            </a:r>
            <a:r>
              <a:rPr lang="en-GB" sz="2400" dirty="0"/>
              <a:t>a basic list of sites </a:t>
            </a:r>
            <a:r>
              <a:rPr lang="en-GB" sz="2400" dirty="0" smtClean="0"/>
              <a:t>plus </a:t>
            </a:r>
            <a:r>
              <a:rPr lang="en-GB" sz="2400" dirty="0"/>
              <a:t>more detailed </a:t>
            </a:r>
            <a:r>
              <a:rPr lang="en-GB" sz="2400" dirty="0" smtClean="0"/>
              <a:t>reports. Have achieved  latter on </a:t>
            </a:r>
            <a:r>
              <a:rPr lang="en-GB" sz="2400" dirty="0"/>
              <a:t>a significant number </a:t>
            </a:r>
            <a:r>
              <a:rPr lang="en-GB" sz="2400" dirty="0" smtClean="0"/>
              <a:t>in </a:t>
            </a:r>
            <a:r>
              <a:rPr lang="en-GB" sz="2400" dirty="0"/>
              <a:t>West Sussex. </a:t>
            </a:r>
            <a:endParaRPr lang="en-GB" sz="2400" dirty="0" smtClean="0"/>
          </a:p>
          <a:p>
            <a:r>
              <a:rPr lang="en-GB" sz="2400" b="1" dirty="0" smtClean="0"/>
              <a:t>BUT:</a:t>
            </a:r>
          </a:p>
          <a:p>
            <a:r>
              <a:rPr lang="en-GB" sz="2400" dirty="0" smtClean="0"/>
              <a:t>Difficult to </a:t>
            </a:r>
            <a:r>
              <a:rPr lang="en-GB" sz="2400" dirty="0"/>
              <a:t>establish a </a:t>
            </a:r>
            <a:r>
              <a:rPr lang="en-GB" sz="2400" dirty="0" smtClean="0"/>
              <a:t>realisable plan of how to achieve complete county long-term</a:t>
            </a:r>
          </a:p>
          <a:p>
            <a:r>
              <a:rPr lang="en-GB" sz="2400" dirty="0"/>
              <a:t>process was perceived as </a:t>
            </a:r>
            <a:r>
              <a:rPr lang="en-GB" sz="2400" dirty="0" smtClean="0"/>
              <a:t>long, </a:t>
            </a:r>
            <a:r>
              <a:rPr lang="en-GB" sz="2400" dirty="0"/>
              <a:t>slow, unwieldy and insufficiently focussed </a:t>
            </a:r>
            <a:r>
              <a:rPr lang="en-GB" sz="2400" dirty="0" smtClean="0"/>
              <a:t>to attract new volunteers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20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Virginia\Videos\Pictures\Sussex Parks and Gardens\Hastings\Linton Gardens\index view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93937"/>
            <a:ext cx="7456514" cy="560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958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irginia\Videos\Pictures\Sussex Parks and Gardens\Hastings\Linton Gardens\view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" y="0"/>
            <a:ext cx="5328592" cy="401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Virginia\Videos\Pictures\Sussex Parks and Gardens\Hastings\Linton Gardens\3305238_d3494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23804"/>
            <a:ext cx="6372354" cy="316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47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599" y="-35446"/>
            <a:ext cx="10116668" cy="7309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404664"/>
            <a:ext cx="4338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prstClr val="black"/>
                </a:solidFill>
              </a:rPr>
              <a:t>Linton Gardens Photograph  c 1990 </a:t>
            </a:r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irginia\Videos\Pictures\Squares\Wellington Sq live\Wellington Sq live April 2013 2013-04-03 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414608" cy="706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4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84" t="12856" r="33076" b="15912"/>
          <a:stretch/>
        </p:blipFill>
        <p:spPr bwMode="auto">
          <a:xfrm>
            <a:off x="-361056" y="-144806"/>
            <a:ext cx="9505056" cy="70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4603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irginia\Videos\Pictures\Sussex Parks and Gardens\White Rock\White Rock\IMG_1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9" y="254049"/>
            <a:ext cx="4219983" cy="299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Virginia\Videos\Pictures\Sussex Parks and Gardens\White Rock\White Rock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9" y="3454180"/>
            <a:ext cx="4211959" cy="31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Virginia\Videos\Pictures\Sussex Parks and Gardens\White Rock\White Rock\White rock sing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45" y="3501007"/>
            <a:ext cx="4436515" cy="30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Virginia\Videos\Pictures\Sussex Parks and Gardens\White Rock\White Rock\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411" y="199921"/>
            <a:ext cx="4028045" cy="30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09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6464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Users\Virginia\Videos\Pictures\Walled and Kitchen gardens\Hastings Bohemia Walled Gn Feb 13\IMG_1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167729" cy="312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Virginia\Videos\Pictures\Walled and Kitchen gardens\Hastings Bohemia Walled Gn Feb 13\IMG_1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54" y="3284984"/>
            <a:ext cx="4063082" cy="30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Virginia\Videos\Pictures\Walled and Kitchen gardens\Hastings Bohemia Walled Gn Feb 13\IMG_15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03" y="3744416"/>
            <a:ext cx="3488261" cy="26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5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Colle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 r="44472" b="10035"/>
          <a:stretch/>
        </p:blipFill>
        <p:spPr bwMode="auto">
          <a:xfrm>
            <a:off x="22402" y="116632"/>
            <a:ext cx="4759027" cy="348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77" y="260648"/>
            <a:ext cx="4127948" cy="274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013913" cy="267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64278"/>
            <a:ext cx="4048570" cy="28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030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836712"/>
            <a:ext cx="7200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>
              <a:lnSpc>
                <a:spcPct val="115000"/>
              </a:lnSpc>
              <a:spcAft>
                <a:spcPts val="0"/>
              </a:spcAft>
            </a:pPr>
            <a:r>
              <a:rPr lang="en-GB" sz="2400" b="1" dirty="0" smtClean="0">
                <a:ea typeface="Calibri"/>
                <a:cs typeface="Calibri"/>
              </a:rPr>
              <a:t>It was: A step </a:t>
            </a:r>
            <a:r>
              <a:rPr lang="en-GB" sz="2400" b="1" dirty="0">
                <a:ea typeface="Calibri"/>
                <a:cs typeface="Calibri"/>
              </a:rPr>
              <a:t>in the dark as we didn’t have any volunteers in Hastings!  So we: </a:t>
            </a:r>
            <a:endParaRPr lang="en-GB" sz="24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Approved a budget of £500 to kick-start the project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Arial"/>
              </a:rPr>
              <a:t>Met with the East Sussex County Archaeology/HER team to ask for </a:t>
            </a:r>
            <a:r>
              <a:rPr lang="en-GB" sz="2400" dirty="0" smtClean="0">
                <a:ea typeface="Calibri"/>
                <a:cs typeface="Arial"/>
              </a:rPr>
              <a:t>practical </a:t>
            </a:r>
            <a:r>
              <a:rPr lang="en-GB" sz="2400" dirty="0">
                <a:ea typeface="Calibri"/>
                <a:cs typeface="Arial"/>
              </a:rPr>
              <a:t>support in providing maps and </a:t>
            </a:r>
            <a:r>
              <a:rPr lang="en-GB" sz="2400" dirty="0" smtClean="0">
                <a:ea typeface="Calibri"/>
                <a:cs typeface="Arial"/>
              </a:rPr>
              <a:t>archival </a:t>
            </a:r>
            <a:r>
              <a:rPr lang="en-GB" sz="2400" dirty="0">
                <a:ea typeface="Calibri"/>
                <a:cs typeface="Arial"/>
              </a:rPr>
              <a:t>information stored on the HER.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Arial"/>
              </a:rPr>
              <a:t>Met with the Librarian and Museum curator to check out resources </a:t>
            </a:r>
            <a:endParaRPr lang="en-GB" sz="2400" dirty="0" smtClean="0">
              <a:ea typeface="Calibri"/>
              <a:cs typeface="Arial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 smtClean="0">
                <a:ea typeface="Calibri"/>
                <a:cs typeface="Arial"/>
              </a:rPr>
              <a:t>Contacted HBC departments for material (</a:t>
            </a:r>
            <a:r>
              <a:rPr lang="en-GB" sz="2400" i="1" dirty="0" smtClean="0">
                <a:ea typeface="Calibri"/>
                <a:cs typeface="Arial"/>
              </a:rPr>
              <a:t>you would be surprised what turned up! </a:t>
            </a:r>
            <a:endParaRPr lang="en-GB" sz="2400" i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1018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20688"/>
            <a:ext cx="7992888" cy="3889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Took a stand at the Rother and Hastings Family History Fair’s </a:t>
            </a:r>
            <a:r>
              <a:rPr lang="en-GB" sz="2400" i="1" dirty="0">
                <a:ea typeface="Calibri"/>
                <a:cs typeface="Calibri"/>
              </a:rPr>
              <a:t>Hastings Day </a:t>
            </a:r>
            <a:r>
              <a:rPr lang="en-GB" sz="2400" dirty="0">
                <a:ea typeface="Calibri"/>
                <a:cs typeface="Calibri"/>
              </a:rPr>
              <a:t>a October </a:t>
            </a:r>
            <a:r>
              <a:rPr lang="en-GB" sz="2400" dirty="0" smtClean="0">
                <a:ea typeface="Calibri"/>
                <a:cs typeface="Calibri"/>
              </a:rPr>
              <a:t>2012 </a:t>
            </a:r>
            <a:r>
              <a:rPr lang="en-GB" sz="2400" dirty="0">
                <a:ea typeface="Calibri"/>
                <a:cs typeface="Calibri"/>
              </a:rPr>
              <a:t>and set up a rolling slide show on site survey and recording with lots of </a:t>
            </a:r>
            <a:r>
              <a:rPr lang="en-GB" sz="2400" dirty="0" smtClean="0">
                <a:ea typeface="Calibri"/>
                <a:cs typeface="Calibri"/>
              </a:rPr>
              <a:t>pics </a:t>
            </a:r>
            <a:r>
              <a:rPr lang="en-GB" sz="2400" dirty="0">
                <a:ea typeface="Calibri"/>
                <a:cs typeface="Calibri"/>
              </a:rPr>
              <a:t>of </a:t>
            </a:r>
            <a:r>
              <a:rPr lang="en-GB" sz="2400" dirty="0" smtClean="0">
                <a:ea typeface="Calibri"/>
                <a:cs typeface="Calibri"/>
              </a:rPr>
              <a:t> local </a:t>
            </a:r>
            <a:r>
              <a:rPr lang="en-GB" sz="2400" dirty="0">
                <a:ea typeface="Calibri"/>
                <a:cs typeface="Calibri"/>
              </a:rPr>
              <a:t>parks and gardens in the area – took about a dozen expressions of interest </a:t>
            </a:r>
            <a:endParaRPr lang="en-GB" sz="2400" dirty="0">
              <a:ea typeface="Calibri"/>
              <a:cs typeface="Times New Roman"/>
            </a:endParaRPr>
          </a:p>
          <a:p>
            <a:pPr marL="1371600" indent="-1371600">
              <a:lnSpc>
                <a:spcPct val="115000"/>
              </a:lnSpc>
              <a:spcAft>
                <a:spcPts val="0"/>
              </a:spcAft>
            </a:pPr>
            <a:r>
              <a:rPr lang="en-GB" sz="2400" b="1" dirty="0">
                <a:ea typeface="Calibri"/>
                <a:cs typeface="Calibri"/>
              </a:rPr>
              <a:t> 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Wrote copy for local newspapers and Sussex archaeological Society newsletter (see article  </a:t>
            </a:r>
            <a:r>
              <a:rPr lang="en-GB" sz="2400" b="1" i="1" dirty="0">
                <a:ea typeface="Calibri"/>
                <a:cs typeface="Calibri"/>
              </a:rPr>
              <a:t>Planning to look after the county’s greatest gardens </a:t>
            </a:r>
            <a:endParaRPr lang="en-GB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1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0270" y="1484784"/>
            <a:ext cx="7488832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hugely variable </a:t>
            </a:r>
            <a:r>
              <a:rPr lang="en-GB" sz="2400" dirty="0" smtClean="0">
                <a:ea typeface="Calibri"/>
                <a:cs typeface="Calibri"/>
              </a:rPr>
              <a:t>skills and time - from experienced and new volunteers  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limited </a:t>
            </a:r>
            <a:r>
              <a:rPr lang="en-GB" sz="2400" dirty="0" smtClean="0">
                <a:ea typeface="Calibri"/>
                <a:cs typeface="Calibri"/>
              </a:rPr>
              <a:t>relevant skills </a:t>
            </a:r>
            <a:r>
              <a:rPr lang="en-GB" sz="2400" dirty="0">
                <a:ea typeface="Calibri"/>
                <a:cs typeface="Calibri"/>
              </a:rPr>
              <a:t>available to train </a:t>
            </a:r>
            <a:r>
              <a:rPr lang="en-GB" sz="2400" dirty="0" smtClean="0">
                <a:ea typeface="Calibri"/>
                <a:cs typeface="Calibri"/>
              </a:rPr>
              <a:t>new volunteers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Council members running R and R -  differing views on what we should be aiming for </a:t>
            </a:r>
            <a:r>
              <a:rPr lang="en-GB" sz="2400" dirty="0" smtClean="0">
                <a:ea typeface="Calibri"/>
                <a:cs typeface="Calibri"/>
              </a:rPr>
              <a:t>and how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 smtClean="0">
                <a:ea typeface="Calibri"/>
                <a:cs typeface="Calibri"/>
              </a:rPr>
              <a:t>Changes </a:t>
            </a:r>
            <a:r>
              <a:rPr lang="en-GB" sz="2400" dirty="0">
                <a:ea typeface="Calibri"/>
                <a:cs typeface="Calibri"/>
              </a:rPr>
              <a:t>in personnel/attitude/support levels of LPAs to working in partnership with CGTs; in particular attitudes of HER staff 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Changes in approach by national government – e.g. HE’s guidance on local listing doc in 2013 (?); </a:t>
            </a:r>
            <a:r>
              <a:rPr lang="en-GB" sz="2400" b="1" dirty="0">
                <a:ea typeface="Calibri"/>
                <a:cs typeface="Calibri"/>
              </a:rPr>
              <a:t>more LPAs considering local listing - so a formal ‘way-in’ for a CGT</a:t>
            </a:r>
            <a:endParaRPr lang="en-GB" sz="2400" b="1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908720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sz="2800" b="1" dirty="0" smtClean="0"/>
              <a:t>Practical </a:t>
            </a:r>
            <a:r>
              <a:rPr lang="en-GB" sz="2800" b="1" dirty="0"/>
              <a:t>reasons why</a:t>
            </a:r>
            <a:r>
              <a:rPr lang="en-GB" sz="2400" b="1" dirty="0"/>
              <a:t>:  </a:t>
            </a:r>
          </a:p>
        </p:txBody>
      </p:sp>
    </p:spTree>
    <p:extLst>
      <p:ext uri="{BB962C8B-B14F-4D97-AF65-F5344CB8AC3E}">
        <p14:creationId xmlns:p14="http://schemas.microsoft.com/office/powerpoint/2010/main" val="1409212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Virginia\Documents\V C H\V C H\SGT\LOCAL LISTING PROJECT\ABBS Sussex Xpress OCT 20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475252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656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48680"/>
            <a:ext cx="7848872" cy="494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b="1" dirty="0">
                <a:ea typeface="Calibri"/>
                <a:cs typeface="Calibri"/>
              </a:rPr>
              <a:t> 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solidFill>
                  <a:srgbClr val="000000"/>
                </a:solidFill>
                <a:ea typeface="Calibri"/>
                <a:cs typeface="Gill Sans MT"/>
              </a:rPr>
              <a:t>Emailed HBC’s conservation officer and a senior planner in local plans </a:t>
            </a:r>
            <a:r>
              <a:rPr lang="en-US" sz="2400" dirty="0" smtClean="0">
                <a:solidFill>
                  <a:srgbClr val="000000"/>
                </a:solidFill>
                <a:ea typeface="Calibri"/>
                <a:cs typeface="Gill Sans MT"/>
              </a:rPr>
              <a:t>with </a:t>
            </a:r>
            <a:r>
              <a:rPr lang="en-US" sz="2400" dirty="0">
                <a:solidFill>
                  <a:srgbClr val="000000"/>
                </a:solidFill>
                <a:ea typeface="Calibri"/>
                <a:cs typeface="Gill Sans MT"/>
              </a:rPr>
              <a:t>a </a:t>
            </a:r>
            <a:r>
              <a:rPr lang="en-US" sz="2400" dirty="0" smtClean="0">
                <a:solidFill>
                  <a:srgbClr val="000000"/>
                </a:solidFill>
                <a:ea typeface="Calibri"/>
                <a:cs typeface="Gill Sans MT"/>
              </a:rPr>
              <a:t>detailed project </a:t>
            </a:r>
            <a:r>
              <a:rPr lang="en-US" sz="2400" dirty="0">
                <a:solidFill>
                  <a:srgbClr val="000000"/>
                </a:solidFill>
                <a:ea typeface="Calibri"/>
                <a:cs typeface="Gill Sans MT"/>
              </a:rPr>
              <a:t>proposal: </a:t>
            </a:r>
            <a:endParaRPr lang="en-US" sz="2400" dirty="0" smtClean="0">
              <a:solidFill>
                <a:srgbClr val="000000"/>
              </a:solidFill>
              <a:ea typeface="Calibri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a typeface="Calibri"/>
                <a:cs typeface="Gill Sans MT"/>
              </a:rPr>
              <a:t>“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CAN WE HELP YOU WITH YOUR LOCAL LIST OF PARKS AND GARDENS AS HERITAGE ASSETS?  </a:t>
            </a: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endParaRPr lang="en-US" sz="2400" dirty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This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summarized what we could offer and,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importantly, 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highlighted our skills and experience and our willingness to take the lead.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We received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a supportive reply from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HBC. 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It turned out that 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Gill Sans MT"/>
              </a:rPr>
              <a:t>HBC 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had just started thinking about 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Gill Sans MT"/>
              </a:rPr>
              <a:t>a 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local listing project - so ask around your LPAs – a door may be ajar!</a:t>
            </a:r>
            <a:endParaRPr lang="en-GB" sz="2400" b="1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1371600" indent="-1371600">
              <a:lnSpc>
                <a:spcPct val="115000"/>
              </a:lnSpc>
              <a:spcAft>
                <a:spcPts val="0"/>
              </a:spcAft>
            </a:pPr>
            <a:r>
              <a:rPr lang="en-GB" sz="2400" b="1" dirty="0">
                <a:ea typeface="Calibri"/>
                <a:cs typeface="Calibri"/>
              </a:rPr>
              <a:t> </a:t>
            </a:r>
            <a:endParaRPr lang="en-GB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4057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692696"/>
            <a:ext cx="8136904" cy="4621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ea typeface="Calibri"/>
                <a:cs typeface="Calibri"/>
              </a:rPr>
              <a:t> </a:t>
            </a:r>
            <a:endParaRPr lang="en-GB" sz="12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Held a workshop (November 2012) in East Sussex for all SGT members on a general introduction to site survey and recording; </a:t>
            </a:r>
            <a:r>
              <a:rPr lang="en-GB" sz="2400" dirty="0" smtClean="0">
                <a:ea typeface="Calibri"/>
                <a:cs typeface="Calibri"/>
              </a:rPr>
              <a:t>specifically to identify any  who would like to work </a:t>
            </a:r>
            <a:r>
              <a:rPr lang="en-GB" sz="2400" dirty="0">
                <a:ea typeface="Calibri"/>
                <a:cs typeface="Calibri"/>
              </a:rPr>
              <a:t>in the Hastings area. </a:t>
            </a:r>
            <a:r>
              <a:rPr lang="en-GB" sz="2400" b="1" dirty="0">
                <a:ea typeface="Calibri"/>
                <a:cs typeface="Calibri"/>
              </a:rPr>
              <a:t>We used much of the HLP early training material; </a:t>
            </a:r>
            <a:endParaRPr lang="en-GB" sz="2400" b="1" dirty="0">
              <a:ea typeface="Calibri"/>
              <a:cs typeface="Times New Roman"/>
            </a:endParaRPr>
          </a:p>
          <a:p>
            <a:pPr marL="1371600" indent="-1371600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ea typeface="Calibri"/>
                <a:cs typeface="Calibri"/>
              </a:rPr>
              <a:t> 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Invited HBC planning and conservation staff to our workshop as a good CPD opportunity - they didn’t attend!); suggested a follow up workshop in Hastings.  HBC responded with offer to host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inaugural workshop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in the town hall.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457200">
              <a:spcAft>
                <a:spcPts val="0"/>
              </a:spcAft>
            </a:pPr>
            <a:r>
              <a:rPr lang="en-GB" sz="1200" dirty="0" smtClean="0">
                <a:effectLst/>
                <a:latin typeface="Calibri Light"/>
                <a:ea typeface="Calibri"/>
                <a:cs typeface="Times New Roman"/>
              </a:rPr>
              <a:t> </a:t>
            </a:r>
            <a:endParaRPr lang="en-GB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8708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556792"/>
            <a:ext cx="7344816" cy="2788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The 7 contacts we made at Family History day </a:t>
            </a:r>
            <a:endParaRPr lang="en-GB" sz="2400" dirty="0" smtClean="0">
              <a:ea typeface="Calibri"/>
              <a:cs typeface="Calibri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The 3 HER staff at East Sussex County Council</a:t>
            </a:r>
            <a:endParaRPr lang="en-GB" sz="2400" dirty="0" smtClean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The Hastings librarian and the Museum curator</a:t>
            </a:r>
            <a:endParaRPr lang="en-GB" sz="2400" dirty="0" smtClean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Experienced volunteers from Kent CGT </a:t>
            </a:r>
            <a:endParaRPr lang="en-GB" sz="2400" dirty="0" smtClean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HLP staff member</a:t>
            </a:r>
            <a:endParaRPr lang="en-GB" sz="2400" dirty="0" smtClean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4 SGT Council members – Chairman and R and R group</a:t>
            </a:r>
            <a:endParaRPr lang="en-GB" sz="2400" dirty="0" smtClean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A local author/researcher on local history</a:t>
            </a:r>
            <a:endParaRPr lang="en-GB" sz="2400" dirty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692696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First Hastings-based workshop: we invited</a:t>
            </a:r>
            <a:r>
              <a:rPr lang="en-US" sz="28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: </a:t>
            </a:r>
            <a:endParaRPr lang="en-GB" sz="2800" dirty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041933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692696"/>
            <a:ext cx="648072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/>
                <a:cs typeface="Gill Sans MT"/>
              </a:rPr>
              <a:t>We advertised the workshop: </a:t>
            </a:r>
            <a:endParaRPr lang="en-US" sz="2800" b="1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solidFill>
                  <a:srgbClr val="000000"/>
                </a:solidFill>
                <a:effectLst/>
                <a:latin typeface="Gill Sans MT"/>
                <a:ea typeface="Times New Roman"/>
                <a:cs typeface="Gill Sans MT"/>
              </a:rPr>
              <a:t>   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In the Hastings on-line Times (Hastings &amp; St. Leonards on-line community newspaper) and got front page billing! 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endParaRPr lang="en-US" sz="2400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To The Old Hastings Preservation Society 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To The Hastings Museum local history group 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To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various Park Friends groups  </a:t>
            </a:r>
            <a:endParaRPr lang="en-GB" sz="2400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</p:txBody>
      </p:sp>
      <p:pic>
        <p:nvPicPr>
          <p:cNvPr id="3" name="Picture 2" descr="http://hastingsonlinetimes.co.uk/hottie/wp-content/uploads/2016/01/NewHOTadvertWithClick-2016-cop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80928"/>
            <a:ext cx="1095375" cy="124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810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484784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HER staff on the role of the HER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Librarian and Museum curator on their collections </a:t>
            </a: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Kent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GT volunteers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for experience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of a similar project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HBC Planning and conservation staff on the role/importance of local heritage assets in local planning system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SGT on concept of local listing, selection </a:t>
            </a:r>
            <a:r>
              <a:rPr lang="en-GB" sz="2400" dirty="0">
                <a:solidFill>
                  <a:srgbClr val="000000"/>
                </a:solidFill>
                <a:ea typeface="Times New Roman"/>
                <a:cs typeface="Gill Sans MT"/>
              </a:rPr>
              <a:t> criteria, </a:t>
            </a:r>
            <a:r>
              <a:rPr lang="en-GB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significance, introduction </a:t>
            </a:r>
            <a:r>
              <a:rPr lang="en-GB" sz="2400" dirty="0">
                <a:solidFill>
                  <a:srgbClr val="000000"/>
                </a:solidFill>
                <a:ea typeface="Times New Roman"/>
                <a:cs typeface="Gill Sans MT"/>
              </a:rPr>
              <a:t>to writing up </a:t>
            </a:r>
            <a:r>
              <a:rPr lang="en-GB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research </a:t>
            </a:r>
            <a:r>
              <a:rPr lang="en-GB" sz="2400" dirty="0">
                <a:solidFill>
                  <a:srgbClr val="000000"/>
                </a:solidFill>
                <a:ea typeface="Times New Roman"/>
                <a:cs typeface="Gill Sans MT"/>
              </a:rPr>
              <a:t>and survey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 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2400" b="1" dirty="0" smtClean="0">
                <a:ea typeface="Times New Roman"/>
                <a:cs typeface="Calibri"/>
              </a:rPr>
              <a:t>Round up and open discussion on next steps: 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2400" b="1" dirty="0" smtClean="0">
                <a:ea typeface="Times New Roman"/>
                <a:cs typeface="Calibri"/>
              </a:rPr>
              <a:t>Main Q’s:</a:t>
            </a:r>
            <a:r>
              <a:rPr lang="en-GB" sz="2400" dirty="0" smtClean="0">
                <a:ea typeface="Times New Roman"/>
                <a:cs typeface="Calibri"/>
              </a:rPr>
              <a:t> Is there enough interest for a project? If so: how do  people like to work - in pairs/ groups/as individuals? </a:t>
            </a:r>
            <a:endParaRPr lang="en-GB" sz="2400" dirty="0" smtClean="0"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en-GB" sz="2400" dirty="0" smtClean="0">
                <a:ea typeface="Times New Roman"/>
                <a:cs typeface="Calibri"/>
              </a:rPr>
              <a:t>How </a:t>
            </a:r>
            <a:r>
              <a:rPr lang="en-GB" sz="2400" dirty="0">
                <a:ea typeface="Times New Roman"/>
                <a:cs typeface="Calibri"/>
              </a:rPr>
              <a:t>shall we keep in </a:t>
            </a:r>
            <a:r>
              <a:rPr lang="en-GB" sz="2400" dirty="0" smtClean="0">
                <a:ea typeface="Times New Roman"/>
                <a:cs typeface="Calibri"/>
              </a:rPr>
              <a:t>touch/co-ordinate volunteers within </a:t>
            </a:r>
            <a:r>
              <a:rPr lang="en-GB" sz="2400" dirty="0">
                <a:ea typeface="Times New Roman"/>
                <a:cs typeface="Calibri"/>
              </a:rPr>
              <a:t>Hastings:  </a:t>
            </a:r>
            <a:r>
              <a:rPr lang="en-GB" sz="2400" dirty="0" smtClean="0">
                <a:ea typeface="Times New Roman"/>
                <a:cs typeface="Calibri"/>
              </a:rPr>
              <a:t>How </a:t>
            </a:r>
            <a:r>
              <a:rPr lang="en-GB" sz="2400" dirty="0">
                <a:ea typeface="Times New Roman"/>
                <a:cs typeface="Calibri"/>
              </a:rPr>
              <a:t>should </a:t>
            </a:r>
            <a:r>
              <a:rPr lang="en-GB" sz="2400" dirty="0" smtClean="0">
                <a:ea typeface="Times New Roman"/>
                <a:cs typeface="Calibri"/>
              </a:rPr>
              <a:t>we select sites? Criteria </a:t>
            </a:r>
            <a:r>
              <a:rPr lang="en-GB" sz="2400" dirty="0">
                <a:ea typeface="Times New Roman"/>
                <a:cs typeface="Calibri"/>
              </a:rPr>
              <a:t>to be used ? Are there sites that are priorities in Hastings?  </a:t>
            </a:r>
            <a:endParaRPr lang="en-GB" sz="24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692696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b="1" dirty="0">
                <a:ea typeface="Calibri"/>
              </a:rPr>
              <a:t>The full day </a:t>
            </a:r>
            <a:r>
              <a:rPr lang="en-GB" sz="2400" b="1" dirty="0" smtClean="0">
                <a:ea typeface="Calibri"/>
              </a:rPr>
              <a:t>programme 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comprised presentations 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Gill Sans MT"/>
              </a:rPr>
              <a:t>by:</a:t>
            </a:r>
            <a:endParaRPr lang="en-GB" sz="2400" b="1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089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620688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11 potential new volunteers attended including 3 from the Museum’s local history group, 1 from the OHPS and several who had heard about it from contacts in HBC or from friends. 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 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9592" y="2420888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We recorded a list of all attendees with a note on experience, knowledge. 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Need now to capture their attention and tempt 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Gill Sans MT"/>
              </a:rPr>
              <a:t>them 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to get stuck in – no guarantee that any of them would stay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Gill Sans MT"/>
              </a:rPr>
              <a:t>.</a:t>
            </a:r>
            <a:endParaRPr lang="en-GB" sz="2400" b="1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5805264"/>
            <a:ext cx="2638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So, what next?</a:t>
            </a:r>
            <a:endParaRPr lang="en-GB" sz="2800" dirty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592" y="4221088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HBC presented us with its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own agenda for sites we should look at –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it included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3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of their major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potential development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sites…!   </a:t>
            </a:r>
            <a:endParaRPr lang="en-GB" sz="2400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42005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404664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Cunning plan:  </a:t>
            </a: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Sessions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to be 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regular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and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be 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Gill Sans MT"/>
              </a:rPr>
              <a:t>hands-on/activity-based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Volunteers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have to do something new at each. </a:t>
            </a: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We plan each session together (new vols and experienced SGT ‘trainers’) at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the previous one so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volunteers feel they have ‘control’ and are not pressurised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44081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764704"/>
            <a:ext cx="74888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1</a:t>
            </a:r>
            <a:r>
              <a:rPr lang="en-US" sz="2400" b="1" baseline="30000" dirty="0">
                <a:solidFill>
                  <a:srgbClr val="000000"/>
                </a:solidFill>
                <a:ea typeface="Times New Roman"/>
                <a:cs typeface="Gill Sans MT"/>
              </a:rPr>
              <a:t>st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 post-launch session March; Library hosted us: 12 turned up!</a:t>
            </a:r>
            <a:endParaRPr lang="en-GB" sz="2400" b="1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Volunteers worked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to enlarge ‘the list’ using local knowledge and enthusiasm for particular sites; </a:t>
            </a: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Volunteers introduced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to criteria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for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assessing potential of a site for local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listing;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Hands-on element: noisy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‘discussion’ on sites/values; list whittled down to manageable number.  </a:t>
            </a: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Next session planned – 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Gill Sans MT"/>
              </a:rPr>
              <a:t>Wellington Square: how 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to do a simple site 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Gill Sans MT"/>
              </a:rPr>
              <a:t>survey;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  Invitation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and some ‘homework’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(look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at maps and postcards in library) sent out 2 weeks in advance.</a:t>
            </a:r>
            <a:endParaRPr lang="en-US" sz="2400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50660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548680"/>
            <a:ext cx="7488832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2</a:t>
            </a:r>
            <a:r>
              <a:rPr lang="en-US" sz="2400" b="1" baseline="30000" dirty="0">
                <a:solidFill>
                  <a:srgbClr val="000000"/>
                </a:solidFill>
                <a:ea typeface="Times New Roman"/>
                <a:cs typeface="Gill Sans MT"/>
              </a:rPr>
              <a:t>nd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Gill Sans MT"/>
              </a:rPr>
              <a:t> session: 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Gill Sans MT"/>
              </a:rPr>
              <a:t>April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:</a:t>
            </a: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Wellington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Square;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10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turned up; </a:t>
            </a: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ea typeface="Times New Roman"/>
              <a:cs typeface="Gill Sans MT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1 ½ hrs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. on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site looking at/making notes on </a:t>
            </a:r>
            <a:r>
              <a:rPr lang="en-GB" sz="2400" dirty="0">
                <a:solidFill>
                  <a:srgbClr val="000000"/>
                </a:solidFill>
                <a:ea typeface="Times New Roman"/>
                <a:cs typeface="Times New Roman"/>
              </a:rPr>
              <a:t>orientation, topography, views in/out, details of its layout and planting. </a:t>
            </a:r>
            <a:endParaRPr lang="en-GB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Indoor session: short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description composed – done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verbally, as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a  group,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with leader writing up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on flip chart. </a:t>
            </a: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** Volunteers often lack confidence to write something – hence starting with verbal description. </a:t>
            </a:r>
          </a:p>
          <a:p>
            <a:pPr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ea typeface="Times New Roman"/>
                <a:cs typeface="Gill Sans MT"/>
              </a:rPr>
              <a:t>Tea and CAKES</a:t>
            </a:r>
            <a:endParaRPr lang="en-GB" sz="2400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10364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Finding a focus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dirty="0" smtClean="0"/>
              <a:t>While our West </a:t>
            </a:r>
            <a:r>
              <a:rPr lang="en-GB" sz="2400" dirty="0"/>
              <a:t>Sussex work </a:t>
            </a:r>
            <a:r>
              <a:rPr lang="en-GB" sz="2400" dirty="0" smtClean="0"/>
              <a:t>will continue (mainly </a:t>
            </a:r>
            <a:r>
              <a:rPr lang="en-GB" sz="2400" dirty="0"/>
              <a:t>in the hands of one particular volunteer </a:t>
            </a:r>
            <a:r>
              <a:rPr lang="en-GB" sz="2400" dirty="0" smtClean="0"/>
              <a:t>researcher) </a:t>
            </a:r>
            <a:r>
              <a:rPr lang="en-GB" sz="2400" dirty="0"/>
              <a:t>we </a:t>
            </a:r>
            <a:r>
              <a:rPr lang="en-GB" sz="2400" dirty="0" smtClean="0"/>
              <a:t>decided </a:t>
            </a:r>
            <a:r>
              <a:rPr lang="en-GB" sz="2400" dirty="0"/>
              <a:t>to trial a </a:t>
            </a:r>
            <a:r>
              <a:rPr lang="en-GB" sz="2400" dirty="0" smtClean="0"/>
              <a:t>new kind of project </a:t>
            </a:r>
            <a:r>
              <a:rPr lang="en-GB" sz="2400" dirty="0"/>
              <a:t>that would be: </a:t>
            </a:r>
          </a:p>
          <a:p>
            <a:r>
              <a:rPr lang="en-GB" sz="2400" dirty="0" smtClean="0"/>
              <a:t>at </a:t>
            </a:r>
            <a:r>
              <a:rPr lang="en-GB" sz="2400" dirty="0"/>
              <a:t>the other end of </a:t>
            </a:r>
            <a:r>
              <a:rPr lang="en-GB" sz="2400" dirty="0" smtClean="0"/>
              <a:t>the County  - new territory </a:t>
            </a:r>
          </a:p>
          <a:p>
            <a:r>
              <a:rPr lang="en-GB" sz="2400" dirty="0" smtClean="0"/>
              <a:t>Tightly-focussed on one place and on </a:t>
            </a:r>
            <a:r>
              <a:rPr lang="en-GB" sz="2400" dirty="0"/>
              <a:t>one </a:t>
            </a:r>
            <a:r>
              <a:rPr lang="en-GB" sz="2400" dirty="0" smtClean="0"/>
              <a:t>LPA</a:t>
            </a:r>
          </a:p>
          <a:p>
            <a:r>
              <a:rPr lang="en-GB" sz="2400" dirty="0" smtClean="0"/>
              <a:t>With a purpose: of submitting sites for a local list of heritage assets </a:t>
            </a:r>
          </a:p>
          <a:p>
            <a:r>
              <a:rPr lang="en-GB" sz="2400" dirty="0" smtClean="0"/>
              <a:t>Focussed on finding volunteers who are already passionate about their open spaces</a:t>
            </a:r>
            <a:endParaRPr lang="en-GB" sz="2400" dirty="0"/>
          </a:p>
          <a:p>
            <a:r>
              <a:rPr lang="en-GB" sz="2400" dirty="0" smtClean="0"/>
              <a:t>Time limited -2/3 years</a:t>
            </a:r>
          </a:p>
          <a:p>
            <a:r>
              <a:rPr lang="en-GB" sz="2400" dirty="0" smtClean="0"/>
              <a:t>Funded – to cover volunteer expenses</a:t>
            </a:r>
          </a:p>
          <a:p>
            <a:r>
              <a:rPr lang="en-GB" sz="2400" dirty="0" smtClean="0"/>
              <a:t>Resourced with training time from experienced researchers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439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irginia\Videos\Pictures\Squares\Wellington Sq live\Wellington Sq live 03 04 2013 2013-04-03 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3" y="0"/>
            <a:ext cx="93642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48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rginia\Videos\Pictures\Squares\Wellington Sq live\WS proposals 19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750844"/>
            <a:ext cx="10135997" cy="760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1565" y="5426839"/>
            <a:ext cx="691276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</a:rPr>
              <a:t>Proposed layouts for Square 1947 </a:t>
            </a:r>
          </a:p>
          <a:p>
            <a:r>
              <a:rPr lang="en-GB" sz="2800" dirty="0" smtClean="0">
                <a:solidFill>
                  <a:prstClr val="black"/>
                </a:solidFill>
              </a:rPr>
              <a:t>Hastings Parks and Recreation dept.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836712"/>
            <a:ext cx="69847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3</a:t>
            </a:r>
            <a:r>
              <a:rPr lang="en-US" sz="2400" b="1" baseline="30000" dirty="0"/>
              <a:t>rd</a:t>
            </a:r>
            <a:r>
              <a:rPr lang="en-US" sz="2400" b="1" dirty="0"/>
              <a:t> session: June</a:t>
            </a:r>
            <a:r>
              <a:rPr lang="en-US" sz="2400" dirty="0"/>
              <a:t>:  </a:t>
            </a:r>
            <a:endParaRPr lang="en-US" sz="2400" dirty="0" smtClean="0"/>
          </a:p>
          <a:p>
            <a:r>
              <a:rPr lang="en-US" sz="2400" dirty="0" smtClean="0"/>
              <a:t>Volunteers </a:t>
            </a:r>
            <a:r>
              <a:rPr lang="en-US" sz="2400" dirty="0"/>
              <a:t>beginning to ‘take ownership’ of sites and to start </a:t>
            </a: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and explore sources alone.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Session held </a:t>
            </a:r>
            <a:r>
              <a:rPr lang="en-US" sz="2400" dirty="0"/>
              <a:t>at Museum to look at ref sources; Local history group members able to help us navigate collections </a:t>
            </a:r>
            <a:endParaRPr lang="en-US" sz="2400" dirty="0" smtClean="0"/>
          </a:p>
          <a:p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1110815" y="3148226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4</a:t>
            </a:r>
            <a:r>
              <a:rPr lang="en-US" sz="2400" b="1" baseline="300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th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 session</a:t>
            </a: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August - held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Gill Sans MT"/>
              </a:rPr>
              <a:t>at Museum; </a:t>
            </a: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group stabilizing at 5/6 volunteers and starting to ‘bond’; individuals gave feedback on what they had found; </a:t>
            </a:r>
            <a:r>
              <a:rPr lang="en-US" sz="2400" b="1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advice and critique given on individual basis</a:t>
            </a: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 by SGT project leaders</a:t>
            </a:r>
            <a:endParaRPr lang="en-GB" sz="2400" dirty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61955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476672"/>
            <a:ext cx="71287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effectLst/>
                <a:latin typeface="Calibri Light"/>
                <a:ea typeface="Times New Roman"/>
                <a:cs typeface="Gill Sans MT"/>
              </a:rPr>
              <a:t>Next 3 years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On-going sessions – group and individual - held bi-monthly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locations and content of sessions planned in advance; SGT trainers available for emailed advice; reports went through several iterations/</a:t>
            </a:r>
            <a:r>
              <a:rPr lang="en-US" sz="2400" dirty="0" err="1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edts</a:t>
            </a:r>
            <a:endParaRPr lang="en-US" sz="2400" dirty="0" smtClean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report writing skills developed by group and individual sessions</a:t>
            </a: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 with help from SGT trainers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Site - based sessions for a volunteer to present his/her site to the group, with copies of ref material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ea typeface="Times New Roman"/>
              <a:cs typeface="Gill Sans M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Gill Sans MT"/>
              </a:rPr>
              <a:t>Group v</a:t>
            </a:r>
            <a:r>
              <a:rPr lang="en-US" sz="2400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isits to East Sussex Record Office, Museum collections  etc. continued</a:t>
            </a:r>
            <a:endParaRPr lang="en-GB" sz="2400" dirty="0" smtClean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Calibri Light"/>
                <a:ea typeface="Times New Roman"/>
                <a:cs typeface="Gill Sans MT"/>
              </a:rPr>
              <a:t> </a:t>
            </a:r>
            <a:endParaRPr lang="en-GB" sz="2400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Calibri Light"/>
                <a:ea typeface="Times New Roman"/>
                <a:cs typeface="Gill Sans MT"/>
              </a:rPr>
              <a:t> </a:t>
            </a:r>
            <a:endParaRPr lang="en-GB" sz="2400" dirty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01980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24" y="1772816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effectLst/>
                <a:ea typeface="Calibri"/>
              </a:rPr>
              <a:t>Outcomes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935704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620689"/>
            <a:ext cx="79928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effectLst/>
                <a:latin typeface="Calibri Light"/>
                <a:ea typeface="Times New Roman"/>
                <a:cs typeface="Gill Sans MT"/>
              </a:rPr>
              <a:t>In 2015 HBC launched its local list initiative and called for site submissions </a:t>
            </a:r>
            <a:endParaRPr lang="en-GB" sz="2800" b="1" dirty="0" smtClean="0">
              <a:solidFill>
                <a:srgbClr val="000000"/>
              </a:solidFill>
              <a:effectLst/>
              <a:latin typeface="Gill Sans MT"/>
              <a:ea typeface="Times New Roman"/>
              <a:cs typeface="Gill Sans 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effectLst/>
                <a:ea typeface="Calibri"/>
              </a:rPr>
              <a:t>Hastings Group submitted 4 sites for first Panel in Sept.2016:  White Rock, Holy Child Convent, Wellington Square and the Bohemia Estate land.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effectLst/>
                <a:ea typeface="Calibri"/>
              </a:rPr>
              <a:t>Wellington Square </a:t>
            </a:r>
            <a:r>
              <a:rPr lang="en-GB" sz="2400" dirty="0" smtClean="0">
                <a:effectLst/>
                <a:ea typeface="Calibri"/>
              </a:rPr>
              <a:t>and the older, more historic </a:t>
            </a:r>
            <a:r>
              <a:rPr lang="en-GB" sz="2400" b="1" dirty="0" smtClean="0">
                <a:effectLst/>
                <a:ea typeface="Calibri"/>
              </a:rPr>
              <a:t>half of White Rock </a:t>
            </a:r>
            <a:r>
              <a:rPr lang="en-GB" sz="2400" dirty="0" smtClean="0">
                <a:effectLst/>
                <a:ea typeface="Calibri"/>
              </a:rPr>
              <a:t>were accepted and have now been endorsed through public consultation. The Convent was adequately protected through listing status;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effectLst/>
                <a:ea typeface="Calibri"/>
              </a:rPr>
              <a:t>More information was asked for on </a:t>
            </a:r>
            <a:r>
              <a:rPr lang="en-GB" sz="2400" b="1" dirty="0" smtClean="0">
                <a:effectLst/>
                <a:ea typeface="Calibri"/>
              </a:rPr>
              <a:t>the Bohemia land</a:t>
            </a:r>
            <a:r>
              <a:rPr lang="en-GB" sz="2400" dirty="0" smtClean="0">
                <a:effectLst/>
                <a:ea typeface="Calibri"/>
              </a:rPr>
              <a:t>. This site and </a:t>
            </a:r>
            <a:r>
              <a:rPr lang="en-GB" sz="2400" b="1" dirty="0" smtClean="0">
                <a:effectLst/>
                <a:ea typeface="Calibri"/>
              </a:rPr>
              <a:t>Linton Gardens </a:t>
            </a:r>
            <a:r>
              <a:rPr lang="en-GB" sz="2400" dirty="0" smtClean="0">
                <a:effectLst/>
                <a:ea typeface="Calibri"/>
              </a:rPr>
              <a:t>were recommended </a:t>
            </a:r>
            <a:r>
              <a:rPr lang="en-GB" sz="2400" dirty="0" smtClean="0">
                <a:ea typeface="Calibri"/>
              </a:rPr>
              <a:t>for inclusion </a:t>
            </a:r>
            <a:r>
              <a:rPr lang="en-GB" sz="2400" dirty="0" smtClean="0">
                <a:effectLst/>
                <a:ea typeface="Calibri"/>
              </a:rPr>
              <a:t>in December 2016 and are out to public consultation.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We will submit all our other sites in due course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12273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836712"/>
            <a:ext cx="62646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/>
              <a:t>Extract from HBC’s web page on local heritage assets list :</a:t>
            </a:r>
          </a:p>
          <a:p>
            <a:endParaRPr lang="en-GB" dirty="0"/>
          </a:p>
          <a:p>
            <a:r>
              <a:rPr lang="en-GB" sz="2400" dirty="0" smtClean="0"/>
              <a:t>“The </a:t>
            </a:r>
            <a:r>
              <a:rPr lang="en-GB" sz="2400" dirty="0"/>
              <a:t>panel has recommended three assets to take through the Council approval process and as such consultation will run from </a:t>
            </a:r>
            <a:r>
              <a:rPr lang="en-GB" sz="2400" b="1" dirty="0"/>
              <a:t>Friday 6 January to Friday 3 February </a:t>
            </a:r>
            <a:r>
              <a:rPr lang="en-GB" sz="2400" b="1" dirty="0" smtClean="0"/>
              <a:t>2016”</a:t>
            </a:r>
            <a:r>
              <a:rPr lang="en-GB" sz="2400" dirty="0" smtClean="0"/>
              <a:t>.</a:t>
            </a:r>
            <a:r>
              <a:rPr lang="en-GB" sz="2400" dirty="0"/>
              <a:t>  </a:t>
            </a:r>
          </a:p>
          <a:p>
            <a:r>
              <a:rPr lang="en-GB" sz="2400" dirty="0"/>
              <a:t>The assets currently being consulted are the following: </a:t>
            </a:r>
          </a:p>
          <a:p>
            <a:r>
              <a:rPr lang="en-GB" sz="2400" dirty="0">
                <a:hlinkClick r:id="rId2" tooltip="Draft Proforma Bohemia Estate"/>
              </a:rPr>
              <a:t>Bohemia Estate</a:t>
            </a:r>
            <a:endParaRPr lang="en-GB" sz="2400" dirty="0"/>
          </a:p>
          <a:p>
            <a:r>
              <a:rPr lang="en-GB" sz="2400" dirty="0">
                <a:hlinkClick r:id="rId3" tooltip="Draft Proforma Linton Gardens"/>
              </a:rPr>
              <a:t>Linton </a:t>
            </a:r>
            <a:r>
              <a:rPr lang="en-GB" sz="2400" dirty="0" smtClean="0">
                <a:hlinkClick r:id="rId3" tooltip="Draft Proforma Linton Gardens"/>
              </a:rPr>
              <a:t>Gardens</a:t>
            </a:r>
            <a:endParaRPr lang="en-GB" sz="2400" dirty="0" smtClean="0"/>
          </a:p>
          <a:p>
            <a:r>
              <a:rPr lang="en-GB" sz="2400" u="sng" dirty="0" smtClean="0">
                <a:solidFill>
                  <a:srgbClr val="0000CC"/>
                </a:solidFill>
              </a:rPr>
              <a:t>Wellington Square</a:t>
            </a:r>
            <a:endParaRPr lang="en-GB" sz="2400" u="sng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30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62068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effectLst/>
                <a:ea typeface="Times New Roman"/>
                <a:cs typeface="Gill Sans MT"/>
              </a:rPr>
              <a:t>The Old Hastings Preservation Society invited the volunteer group to produce a small exhibition of its researches for spring 2016. </a:t>
            </a:r>
            <a:endParaRPr lang="en-GB" sz="2400" b="1" dirty="0">
              <a:solidFill>
                <a:srgbClr val="000000"/>
              </a:solidFill>
              <a:effectLst/>
              <a:ea typeface="Times New Roman"/>
              <a:cs typeface="Gill Sans M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98650"/>
            <a:ext cx="4824536" cy="321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98998"/>
            <a:ext cx="2360169" cy="267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Virginia\Videos\Pictures\Sussex Parks and Gardens\Hastings\IMG-20160223-009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316627" cy="24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995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560400"/>
            <a:ext cx="72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WHITE ROCK DEVELOPMENT PLAN</a:t>
            </a:r>
          </a:p>
          <a:p>
            <a:r>
              <a:rPr lang="en-GB" sz="2400" b="1" dirty="0" smtClean="0"/>
              <a:t>SGT group Invited to take part  in series of Stakeholder Workshops </a:t>
            </a:r>
            <a:r>
              <a:rPr lang="en-GB" sz="2400" b="1" dirty="0"/>
              <a:t>- November 2015 </a:t>
            </a:r>
            <a:r>
              <a:rPr lang="en-GB" sz="2400" b="1" dirty="0" smtClean="0"/>
              <a:t>/16</a:t>
            </a:r>
          </a:p>
          <a:p>
            <a:r>
              <a:rPr lang="en-GB" sz="2000" dirty="0" smtClean="0"/>
              <a:t>“ In </a:t>
            </a:r>
            <a:r>
              <a:rPr lang="en-GB" sz="2000" dirty="0"/>
              <a:t>order to gather ideas </a:t>
            </a:r>
            <a:r>
              <a:rPr lang="en-GB" sz="2000" dirty="0" smtClean="0"/>
              <a:t>[Hastings Borough Council] hosted </a:t>
            </a:r>
            <a:r>
              <a:rPr lang="en-GB" sz="2000" dirty="0"/>
              <a:t>a full day consultation workshop at the end of November </a:t>
            </a:r>
            <a:r>
              <a:rPr lang="en-GB" sz="2000" dirty="0" smtClean="0"/>
              <a:t>2015 and again in November 2016.</a:t>
            </a:r>
            <a:r>
              <a:rPr lang="en-GB" sz="2000" dirty="0"/>
              <a:t> The workshop, run by the Council's appointed consultants Bilfinger GVA, was attended by a number of key stakeholders and partners with an interest in the Town Centre and White Rock </a:t>
            </a:r>
            <a:r>
              <a:rPr lang="en-GB" sz="2000" dirty="0" smtClean="0"/>
              <a:t>area”.  </a:t>
            </a:r>
            <a:r>
              <a:rPr lang="en-GB" sz="2000" b="1" dirty="0" smtClean="0">
                <a:solidFill>
                  <a:srgbClr val="0000CC"/>
                </a:solidFill>
              </a:rPr>
              <a:t>New exciting experience for volunteers! </a:t>
            </a:r>
            <a:endParaRPr lang="en-GB" sz="2000" b="1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73" y="3607388"/>
            <a:ext cx="5420469" cy="302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350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what we learned/what next?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Small is beautiful </a:t>
            </a:r>
          </a:p>
          <a:p>
            <a:r>
              <a:rPr lang="en-GB" sz="2400" dirty="0" smtClean="0"/>
              <a:t>Choose a discrete project with a clear aim/outcome</a:t>
            </a:r>
          </a:p>
          <a:p>
            <a:r>
              <a:rPr lang="en-GB" sz="2400" dirty="0" smtClean="0"/>
              <a:t>Local listing is a good one; though not top(!) it is on LPAs agendas and has Historic England support </a:t>
            </a:r>
          </a:p>
          <a:p>
            <a:r>
              <a:rPr lang="en-GB" sz="2400" dirty="0" smtClean="0"/>
              <a:t>Use all/any of your personal/CGT contacts in LPAs if you want to do a local listing project</a:t>
            </a:r>
          </a:p>
          <a:p>
            <a:r>
              <a:rPr lang="en-GB" sz="2400" dirty="0" smtClean="0"/>
              <a:t>Be prepared to invest time in mentoring and support e.g.  practising visual site surveys, writing descriptions, reading maps etc.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7183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980728"/>
            <a:ext cx="756084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>
              <a:lnSpc>
                <a:spcPct val="115000"/>
              </a:lnSpc>
              <a:spcAft>
                <a:spcPts val="0"/>
              </a:spcAft>
            </a:pPr>
            <a:r>
              <a:rPr lang="en-GB" sz="2400" b="1" dirty="0">
                <a:ea typeface="Calibri"/>
                <a:cs typeface="Calibri"/>
              </a:rPr>
              <a:t>Why select </a:t>
            </a:r>
            <a:r>
              <a:rPr lang="en-GB" sz="2400" b="1" dirty="0" smtClean="0">
                <a:ea typeface="Calibri"/>
                <a:cs typeface="Calibri"/>
              </a:rPr>
              <a:t>Hastings? It is/has</a:t>
            </a:r>
            <a:r>
              <a:rPr lang="en-GB" sz="2400" dirty="0" smtClean="0">
                <a:ea typeface="Calibri"/>
                <a:cs typeface="Calibri"/>
              </a:rPr>
              <a:t>: </a:t>
            </a:r>
            <a:endParaRPr lang="en-GB" sz="24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 smtClean="0">
                <a:ea typeface="Calibri"/>
                <a:cs typeface="Calibri"/>
              </a:rPr>
              <a:t>A specific confined urban area so no travel problems</a:t>
            </a:r>
            <a:endParaRPr lang="en-GB" sz="2400" dirty="0" smtClean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 smtClean="0">
                <a:ea typeface="Calibri"/>
                <a:cs typeface="Calibri"/>
              </a:rPr>
              <a:t>A </a:t>
            </a:r>
            <a:r>
              <a:rPr lang="en-GB" sz="2400" dirty="0">
                <a:ea typeface="Calibri"/>
                <a:cs typeface="Calibri"/>
              </a:rPr>
              <a:t>local library and museum with </a:t>
            </a:r>
            <a:r>
              <a:rPr lang="en-GB" sz="2400" dirty="0" smtClean="0">
                <a:ea typeface="Calibri"/>
                <a:cs typeface="Calibri"/>
              </a:rPr>
              <a:t>collections and meeting </a:t>
            </a:r>
            <a:r>
              <a:rPr lang="en-GB" sz="2400" dirty="0">
                <a:ea typeface="Calibri"/>
                <a:cs typeface="Calibri"/>
              </a:rPr>
              <a:t>space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2 </a:t>
            </a:r>
            <a:r>
              <a:rPr lang="en-GB" sz="2400" dirty="0" smtClean="0">
                <a:ea typeface="Calibri"/>
                <a:cs typeface="Calibri"/>
              </a:rPr>
              <a:t>SGT members/trustees </a:t>
            </a:r>
            <a:r>
              <a:rPr lang="en-GB" sz="2400" dirty="0">
                <a:ea typeface="Calibri"/>
                <a:cs typeface="Calibri"/>
              </a:rPr>
              <a:t>knew the area - one knew the conservation officer </a:t>
            </a:r>
            <a:r>
              <a:rPr lang="en-GB" sz="2400" dirty="0" smtClean="0">
                <a:ea typeface="Calibri"/>
                <a:cs typeface="Calibri"/>
              </a:rPr>
              <a:t>(</a:t>
            </a:r>
            <a:r>
              <a:rPr lang="en-GB" sz="2400" b="1" dirty="0" smtClean="0">
                <a:ea typeface="Calibri"/>
                <a:cs typeface="Calibri"/>
              </a:rPr>
              <a:t>exploit </a:t>
            </a:r>
            <a:r>
              <a:rPr lang="en-GB" sz="2400" b="1" dirty="0">
                <a:ea typeface="Calibri"/>
                <a:cs typeface="Calibri"/>
              </a:rPr>
              <a:t>any contacts you have!) </a:t>
            </a:r>
            <a:endParaRPr lang="en-GB" sz="24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 smtClean="0">
                <a:ea typeface="Calibri"/>
                <a:cs typeface="Calibri"/>
              </a:rPr>
              <a:t>A range </a:t>
            </a:r>
            <a:r>
              <a:rPr lang="en-GB" sz="2400" dirty="0">
                <a:ea typeface="Calibri"/>
                <a:cs typeface="Calibri"/>
              </a:rPr>
              <a:t>of designed open spaces to provide experience in site </a:t>
            </a:r>
            <a:r>
              <a:rPr lang="en-GB" sz="2400" dirty="0" smtClean="0">
                <a:ea typeface="Calibri"/>
                <a:cs typeface="Calibri"/>
              </a:rPr>
              <a:t>survey and using different types of archive material</a:t>
            </a:r>
            <a:endParaRPr lang="en-GB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sz="2400" dirty="0">
                <a:ea typeface="Calibri"/>
                <a:cs typeface="Calibri"/>
              </a:rPr>
              <a:t>Sites in public ownership so to access at any time (no issues with private owners) </a:t>
            </a:r>
            <a:endParaRPr lang="en-GB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8175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200" dirty="0" smtClean="0"/>
              <a:t>Next project: Building </a:t>
            </a:r>
            <a:r>
              <a:rPr lang="en-GB" sz="3200" dirty="0"/>
              <a:t>on Hastings’ success 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we </a:t>
            </a:r>
            <a:r>
              <a:rPr lang="en-GB" sz="3200" dirty="0"/>
              <a:t>are: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Rolling out a ‘Seaside Parks and Gardens’ research and recording project across Sussex’s coastal towns. </a:t>
            </a:r>
          </a:p>
          <a:p>
            <a:endParaRPr lang="en-GB" sz="2400" dirty="0" smtClean="0"/>
          </a:p>
          <a:p>
            <a:r>
              <a:rPr lang="en-GB" sz="2400" dirty="0" smtClean="0"/>
              <a:t>We will use the same techniques for finding, mentoring and training new volunteers </a:t>
            </a:r>
          </a:p>
          <a:p>
            <a:endParaRPr lang="en-GB" sz="2400" dirty="0" smtClean="0"/>
          </a:p>
          <a:p>
            <a:r>
              <a:rPr lang="en-GB" sz="2400" dirty="0" smtClean="0"/>
              <a:t>We will use the success in Hastings to make our pitch to LPAs</a:t>
            </a:r>
          </a:p>
          <a:p>
            <a:endParaRPr lang="en-GB" sz="2400" dirty="0" smtClean="0"/>
          </a:p>
          <a:p>
            <a:r>
              <a:rPr lang="en-GB" sz="2400" dirty="0" smtClean="0"/>
              <a:t>We will aim for a publication!  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458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rginia\Videos\Pictures\Urban Parks\Worthing parks and gardens\Denton Gds Worth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4" y="358509"/>
            <a:ext cx="395252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irginia\Videos\Pictures\Urban Parks\Worthing parks and gardens\media,100779,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17" y="134629"/>
            <a:ext cx="3868992" cy="29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irginia\Videos\Pictures\Urban Parks\Eastbourne\Holywell\Holywell Eastbourne Gds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170784" cy="26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irginia\Videos\Pictures\Urban Parks\Eastbourne\Eastbourne Carpet bedding 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17" y="3789040"/>
            <a:ext cx="3749295" cy="252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1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%Images hastings town U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" y="764704"/>
            <a:ext cx="876097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39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stings Green Spaces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2695"/>
            <a:ext cx="9145106" cy="55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98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erial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1" y="620688"/>
            <a:ext cx="8370409" cy="58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40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rginia\Videos\Pictures\Sussex Parks and Gardens\Hastings\Gensing Gds\DSCF1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20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rginia\Videos\Pictures\Urban Parks\Hastings town gardens\2012-05-01\West Marina Gdns\West Marina  03 04 2013 03 0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966"/>
            <a:ext cx="9336537" cy="70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544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1434</Words>
  <Application>Microsoft Office PowerPoint</Application>
  <PresentationFormat>On-screen Show (4:3)</PresentationFormat>
  <Paragraphs>158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R and R in Sussex</vt:lpstr>
      <vt:lpstr>PowerPoint Presentation</vt:lpstr>
      <vt:lpstr>Finding a focus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learned/what next?</vt:lpstr>
      <vt:lpstr> Next project: Building on Hastings’ success  we are: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Virginia Hinze</dc:creator>
  <cp:lastModifiedBy>Virginia Hinze</cp:lastModifiedBy>
  <cp:revision>50</cp:revision>
  <dcterms:created xsi:type="dcterms:W3CDTF">2017-01-19T10:42:40Z</dcterms:created>
  <dcterms:modified xsi:type="dcterms:W3CDTF">2017-01-22T11:46:06Z</dcterms:modified>
</cp:coreProperties>
</file>