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7" r:id="rId1"/>
  </p:sldMasterIdLst>
  <p:notesMasterIdLst>
    <p:notesMasterId r:id="rId32"/>
  </p:notesMasterIdLst>
  <p:handoutMasterIdLst>
    <p:handoutMasterId r:id="rId33"/>
  </p:handoutMasterIdLst>
  <p:sldIdLst>
    <p:sldId id="278" r:id="rId2"/>
    <p:sldId id="277" r:id="rId3"/>
    <p:sldId id="257" r:id="rId4"/>
    <p:sldId id="285" r:id="rId5"/>
    <p:sldId id="286" r:id="rId6"/>
    <p:sldId id="287" r:id="rId7"/>
    <p:sldId id="307" r:id="rId8"/>
    <p:sldId id="288" r:id="rId9"/>
    <p:sldId id="308" r:id="rId10"/>
    <p:sldId id="309" r:id="rId11"/>
    <p:sldId id="275" r:id="rId12"/>
    <p:sldId id="289" r:id="rId13"/>
    <p:sldId id="294" r:id="rId14"/>
    <p:sldId id="290" r:id="rId15"/>
    <p:sldId id="306" r:id="rId16"/>
    <p:sldId id="292" r:id="rId17"/>
    <p:sldId id="297" r:id="rId18"/>
    <p:sldId id="301" r:id="rId19"/>
    <p:sldId id="305" r:id="rId20"/>
    <p:sldId id="291" r:id="rId21"/>
    <p:sldId id="313" r:id="rId22"/>
    <p:sldId id="304" r:id="rId23"/>
    <p:sldId id="283" r:id="rId24"/>
    <p:sldId id="310" r:id="rId25"/>
    <p:sldId id="312" r:id="rId26"/>
    <p:sldId id="296" r:id="rId27"/>
    <p:sldId id="311" r:id="rId28"/>
    <p:sldId id="298" r:id="rId29"/>
    <p:sldId id="262" r:id="rId30"/>
    <p:sldId id="276"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64452" autoAdjust="0"/>
  </p:normalViewPr>
  <p:slideViewPr>
    <p:cSldViewPr snapToObjects="1">
      <p:cViewPr varScale="1">
        <p:scale>
          <a:sx n="48" d="100"/>
          <a:sy n="48" d="100"/>
        </p:scale>
        <p:origin x="1974" y="4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3774"/>
    </p:cViewPr>
  </p:sorterViewPr>
  <p:notesViewPr>
    <p:cSldViewPr snapToObjects="1">
      <p:cViewPr varScale="1">
        <p:scale>
          <a:sx n="42" d="100"/>
          <a:sy n="42" d="100"/>
        </p:scale>
        <p:origin x="232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57740-1632-7F4D-BDC6-9231C99F5748}"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470C7CB5-4AC0-E646-A3C2-83897ADCFE1A}">
      <dgm:prSet phldrT="[Text]" custT="1"/>
      <dgm:spPr>
        <a:solidFill>
          <a:schemeClr val="accent1">
            <a:lumMod val="40000"/>
            <a:lumOff val="60000"/>
          </a:schemeClr>
        </a:solidFill>
        <a:ln>
          <a:solidFill>
            <a:schemeClr val="tx1"/>
          </a:solidFill>
        </a:ln>
      </dgm:spPr>
      <dgm:t>
        <a:bodyPr/>
        <a:lstStyle/>
        <a:p>
          <a:pPr algn="l">
            <a:lnSpc>
              <a:spcPct val="100000"/>
            </a:lnSpc>
            <a:spcAft>
              <a:spcPts val="0"/>
            </a:spcAft>
          </a:pPr>
          <a:r>
            <a:rPr lang="en-US" sz="1600" dirty="0" smtClean="0">
              <a:solidFill>
                <a:srgbClr val="FF0000"/>
              </a:solidFill>
            </a:rPr>
            <a:t>BY UNDERSTANDING</a:t>
          </a:r>
        </a:p>
        <a:p>
          <a:pPr algn="l">
            <a:lnSpc>
              <a:spcPct val="100000"/>
            </a:lnSpc>
            <a:spcAft>
              <a:spcPts val="0"/>
            </a:spcAft>
          </a:pPr>
          <a:r>
            <a:rPr lang="en-US" sz="1600" dirty="0" smtClean="0">
              <a:solidFill>
                <a:schemeClr val="tx1"/>
              </a:solidFill>
            </a:rPr>
            <a:t>the historic environment</a:t>
          </a:r>
        </a:p>
        <a:p>
          <a:pPr algn="l">
            <a:lnSpc>
              <a:spcPct val="100000"/>
            </a:lnSpc>
            <a:spcAft>
              <a:spcPts val="0"/>
            </a:spcAft>
          </a:pPr>
          <a:r>
            <a:rPr lang="en-US" sz="1600" dirty="0" smtClean="0">
              <a:solidFill>
                <a:schemeClr val="tx1"/>
              </a:solidFill>
            </a:rPr>
            <a:t>people value it </a:t>
          </a:r>
          <a:endParaRPr lang="en-US" sz="1600" dirty="0">
            <a:solidFill>
              <a:schemeClr val="tx1"/>
            </a:solidFill>
          </a:endParaRPr>
        </a:p>
      </dgm:t>
    </dgm:pt>
    <dgm:pt modelId="{530B0792-45AA-264C-8E70-21F9F16C7A3B}" type="parTrans" cxnId="{42061D46-A387-E846-9638-A8192641DD61}">
      <dgm:prSet/>
      <dgm:spPr/>
      <dgm:t>
        <a:bodyPr/>
        <a:lstStyle/>
        <a:p>
          <a:endParaRPr lang="en-US"/>
        </a:p>
      </dgm:t>
    </dgm:pt>
    <dgm:pt modelId="{AC32492B-358C-0C43-A04C-3B4627195BFF}" type="sibTrans" cxnId="{42061D46-A387-E846-9638-A8192641DD61}">
      <dgm:prSet/>
      <dgm:spPr/>
      <dgm:t>
        <a:bodyPr/>
        <a:lstStyle/>
        <a:p>
          <a:endParaRPr lang="en-US"/>
        </a:p>
      </dgm:t>
    </dgm:pt>
    <dgm:pt modelId="{2A794F44-CC08-0C45-91D1-98EA5C58E387}">
      <dgm:prSet phldrT="[Text]"/>
      <dgm:spPr>
        <a:solidFill>
          <a:schemeClr val="accent1">
            <a:lumMod val="40000"/>
            <a:lumOff val="60000"/>
          </a:schemeClr>
        </a:solidFill>
        <a:ln>
          <a:solidFill>
            <a:schemeClr val="tx1"/>
          </a:solidFill>
        </a:ln>
      </dgm:spPr>
      <dgm:t>
        <a:bodyPr/>
        <a:lstStyle/>
        <a:p>
          <a:pPr algn="l">
            <a:lnSpc>
              <a:spcPct val="100000"/>
            </a:lnSpc>
            <a:spcAft>
              <a:spcPts val="0"/>
            </a:spcAft>
          </a:pPr>
          <a:r>
            <a:rPr lang="en-US" dirty="0" smtClean="0">
              <a:solidFill>
                <a:srgbClr val="FF0000"/>
              </a:solidFill>
            </a:rPr>
            <a:t>BY VALUING</a:t>
          </a:r>
        </a:p>
        <a:p>
          <a:pPr algn="l">
            <a:lnSpc>
              <a:spcPct val="100000"/>
            </a:lnSpc>
            <a:spcAft>
              <a:spcPts val="0"/>
            </a:spcAft>
          </a:pPr>
          <a:r>
            <a:rPr lang="en-US" dirty="0" smtClean="0">
              <a:solidFill>
                <a:schemeClr val="tx1"/>
              </a:solidFill>
            </a:rPr>
            <a:t>it they will want to </a:t>
          </a:r>
        </a:p>
        <a:p>
          <a:pPr algn="l">
            <a:lnSpc>
              <a:spcPct val="100000"/>
            </a:lnSpc>
            <a:spcAft>
              <a:spcPts val="0"/>
            </a:spcAft>
          </a:pPr>
          <a:r>
            <a:rPr lang="en-US" dirty="0" smtClean="0">
              <a:solidFill>
                <a:schemeClr val="tx1"/>
              </a:solidFill>
            </a:rPr>
            <a:t>care for it</a:t>
          </a:r>
          <a:endParaRPr lang="en-US" dirty="0">
            <a:solidFill>
              <a:schemeClr val="tx1"/>
            </a:solidFill>
          </a:endParaRPr>
        </a:p>
      </dgm:t>
    </dgm:pt>
    <dgm:pt modelId="{437D8618-135E-2F4B-AC2C-83691FA4D392}" type="parTrans" cxnId="{39105C14-5DBF-F643-B55A-631AAB1B7E6F}">
      <dgm:prSet/>
      <dgm:spPr/>
      <dgm:t>
        <a:bodyPr/>
        <a:lstStyle/>
        <a:p>
          <a:endParaRPr lang="en-US"/>
        </a:p>
      </dgm:t>
    </dgm:pt>
    <dgm:pt modelId="{34D33BAC-4E9F-B543-8D0A-CE81406C1D9B}" type="sibTrans" cxnId="{39105C14-5DBF-F643-B55A-631AAB1B7E6F}">
      <dgm:prSet/>
      <dgm:spPr/>
      <dgm:t>
        <a:bodyPr/>
        <a:lstStyle/>
        <a:p>
          <a:endParaRPr lang="en-US"/>
        </a:p>
      </dgm:t>
    </dgm:pt>
    <dgm:pt modelId="{0D12E86D-1563-6E4F-B41F-6E30B02F9569}">
      <dgm:prSet phldrT="[Text]"/>
      <dgm:spPr>
        <a:solidFill>
          <a:schemeClr val="accent1">
            <a:lumMod val="40000"/>
            <a:lumOff val="60000"/>
          </a:schemeClr>
        </a:solidFill>
        <a:ln>
          <a:solidFill>
            <a:schemeClr val="tx1"/>
          </a:solidFill>
        </a:ln>
      </dgm:spPr>
      <dgm:t>
        <a:bodyPr/>
        <a:lstStyle/>
        <a:p>
          <a:pPr algn="l">
            <a:lnSpc>
              <a:spcPct val="100000"/>
            </a:lnSpc>
            <a:spcAft>
              <a:spcPts val="0"/>
            </a:spcAft>
          </a:pPr>
          <a:r>
            <a:rPr lang="en-US" dirty="0" smtClean="0">
              <a:solidFill>
                <a:srgbClr val="FF0000"/>
              </a:solidFill>
            </a:rPr>
            <a:t>BY CARING</a:t>
          </a:r>
        </a:p>
        <a:p>
          <a:pPr algn="l">
            <a:lnSpc>
              <a:spcPct val="100000"/>
            </a:lnSpc>
            <a:spcAft>
              <a:spcPts val="0"/>
            </a:spcAft>
          </a:pPr>
          <a:r>
            <a:rPr lang="en-US" dirty="0" smtClean="0">
              <a:solidFill>
                <a:schemeClr val="tx1"/>
              </a:solidFill>
            </a:rPr>
            <a:t>for it they will help people enjoy it</a:t>
          </a:r>
          <a:endParaRPr lang="en-US" dirty="0">
            <a:solidFill>
              <a:schemeClr val="tx1"/>
            </a:solidFill>
          </a:endParaRPr>
        </a:p>
      </dgm:t>
    </dgm:pt>
    <dgm:pt modelId="{307B6010-B0E1-AD47-886D-E03AA0BFFE26}" type="parTrans" cxnId="{C49B46E1-972A-E447-9341-0E74F70CCA69}">
      <dgm:prSet/>
      <dgm:spPr/>
      <dgm:t>
        <a:bodyPr/>
        <a:lstStyle/>
        <a:p>
          <a:endParaRPr lang="en-US"/>
        </a:p>
      </dgm:t>
    </dgm:pt>
    <dgm:pt modelId="{B7B5F58E-71C9-6D46-B8CC-696A6832401D}" type="sibTrans" cxnId="{C49B46E1-972A-E447-9341-0E74F70CCA69}">
      <dgm:prSet/>
      <dgm:spPr/>
      <dgm:t>
        <a:bodyPr/>
        <a:lstStyle/>
        <a:p>
          <a:endParaRPr lang="en-US"/>
        </a:p>
      </dgm:t>
    </dgm:pt>
    <dgm:pt modelId="{88ED873E-37F3-DF45-B139-0E16045D9BD6}">
      <dgm:prSet phldrT="[Text]"/>
      <dgm:spPr>
        <a:solidFill>
          <a:schemeClr val="accent1">
            <a:lumMod val="40000"/>
            <a:lumOff val="60000"/>
          </a:schemeClr>
        </a:solidFill>
        <a:ln>
          <a:solidFill>
            <a:schemeClr val="tx1"/>
          </a:solidFill>
        </a:ln>
      </dgm:spPr>
      <dgm:t>
        <a:bodyPr/>
        <a:lstStyle/>
        <a:p>
          <a:pPr algn="l">
            <a:lnSpc>
              <a:spcPct val="100000"/>
            </a:lnSpc>
            <a:spcAft>
              <a:spcPts val="0"/>
            </a:spcAft>
          </a:pPr>
          <a:r>
            <a:rPr lang="en-US" dirty="0" smtClean="0">
              <a:solidFill>
                <a:srgbClr val="FF0000"/>
              </a:solidFill>
            </a:rPr>
            <a:t>FROM ENJOYING</a:t>
          </a:r>
        </a:p>
        <a:p>
          <a:pPr algn="l">
            <a:lnSpc>
              <a:spcPct val="100000"/>
            </a:lnSpc>
            <a:spcAft>
              <a:spcPts val="0"/>
            </a:spcAft>
          </a:pPr>
          <a:r>
            <a:rPr lang="en-US" dirty="0" smtClean="0">
              <a:solidFill>
                <a:schemeClr val="tx1"/>
              </a:solidFill>
            </a:rPr>
            <a:t>the historic environment comes a thirst to understand it</a:t>
          </a:r>
          <a:endParaRPr lang="en-US" dirty="0">
            <a:solidFill>
              <a:schemeClr val="tx1"/>
            </a:solidFill>
          </a:endParaRPr>
        </a:p>
      </dgm:t>
    </dgm:pt>
    <dgm:pt modelId="{6C9E7108-2FA0-B54B-AB5B-A6BC70B3C24B}" type="parTrans" cxnId="{1353F43A-8DC1-C94C-BC78-B3E80C3EB45F}">
      <dgm:prSet/>
      <dgm:spPr/>
      <dgm:t>
        <a:bodyPr/>
        <a:lstStyle/>
        <a:p>
          <a:endParaRPr lang="en-US"/>
        </a:p>
      </dgm:t>
    </dgm:pt>
    <dgm:pt modelId="{ACC96928-157B-5249-8D7C-1026BE4D52F6}" type="sibTrans" cxnId="{1353F43A-8DC1-C94C-BC78-B3E80C3EB45F}">
      <dgm:prSet/>
      <dgm:spPr/>
      <dgm:t>
        <a:bodyPr/>
        <a:lstStyle/>
        <a:p>
          <a:endParaRPr lang="en-US"/>
        </a:p>
      </dgm:t>
    </dgm:pt>
    <dgm:pt modelId="{CFA5B802-DC62-7340-82FF-5CF89FDD1000}" type="pres">
      <dgm:prSet presAssocID="{96E57740-1632-7F4D-BDC6-9231C99F5748}" presName="cycle" presStyleCnt="0">
        <dgm:presLayoutVars>
          <dgm:dir/>
          <dgm:resizeHandles val="exact"/>
        </dgm:presLayoutVars>
      </dgm:prSet>
      <dgm:spPr/>
      <dgm:t>
        <a:bodyPr/>
        <a:lstStyle/>
        <a:p>
          <a:endParaRPr lang="en-US"/>
        </a:p>
      </dgm:t>
    </dgm:pt>
    <dgm:pt modelId="{96AD22B3-7A46-5340-80DE-071825A9FAF0}" type="pres">
      <dgm:prSet presAssocID="{470C7CB5-4AC0-E646-A3C2-83897ADCFE1A}" presName="node" presStyleLbl="node1" presStyleIdx="0" presStyleCnt="4" custScaleX="115637" custScaleY="97358" custRadScaleRad="100900" custRadScaleInc="2127">
        <dgm:presLayoutVars>
          <dgm:bulletEnabled val="1"/>
        </dgm:presLayoutVars>
      </dgm:prSet>
      <dgm:spPr/>
      <dgm:t>
        <a:bodyPr/>
        <a:lstStyle/>
        <a:p>
          <a:endParaRPr lang="en-US"/>
        </a:p>
      </dgm:t>
    </dgm:pt>
    <dgm:pt modelId="{8602C5A1-EC3C-414A-925E-549B5F44F34C}" type="pres">
      <dgm:prSet presAssocID="{470C7CB5-4AC0-E646-A3C2-83897ADCFE1A}" presName="spNode" presStyleCnt="0"/>
      <dgm:spPr/>
    </dgm:pt>
    <dgm:pt modelId="{E6E37AEC-493C-7147-9B16-2EC96AAE88FB}" type="pres">
      <dgm:prSet presAssocID="{AC32492B-358C-0C43-A04C-3B4627195BFF}" presName="sibTrans" presStyleLbl="sibTrans1D1" presStyleIdx="0" presStyleCnt="4"/>
      <dgm:spPr/>
      <dgm:t>
        <a:bodyPr/>
        <a:lstStyle/>
        <a:p>
          <a:endParaRPr lang="en-US"/>
        </a:p>
      </dgm:t>
    </dgm:pt>
    <dgm:pt modelId="{1C64DF90-0F92-DD4B-86EF-C4D6574BD7B4}" type="pres">
      <dgm:prSet presAssocID="{2A794F44-CC08-0C45-91D1-98EA5C58E387}" presName="node" presStyleLbl="node1" presStyleIdx="1" presStyleCnt="4" custScaleX="147556" custScaleY="107824" custRadScaleRad="100900" custRadScaleInc="2127">
        <dgm:presLayoutVars>
          <dgm:bulletEnabled val="1"/>
        </dgm:presLayoutVars>
      </dgm:prSet>
      <dgm:spPr/>
      <dgm:t>
        <a:bodyPr/>
        <a:lstStyle/>
        <a:p>
          <a:endParaRPr lang="en-US"/>
        </a:p>
      </dgm:t>
    </dgm:pt>
    <dgm:pt modelId="{903E32D6-0F1A-BF44-BCBF-172980CE4E34}" type="pres">
      <dgm:prSet presAssocID="{2A794F44-CC08-0C45-91D1-98EA5C58E387}" presName="spNode" presStyleCnt="0"/>
      <dgm:spPr/>
    </dgm:pt>
    <dgm:pt modelId="{C797C4DF-1574-CD49-8487-6329F07CB10F}" type="pres">
      <dgm:prSet presAssocID="{34D33BAC-4E9F-B543-8D0A-CE81406C1D9B}" presName="sibTrans" presStyleLbl="sibTrans1D1" presStyleIdx="1" presStyleCnt="4"/>
      <dgm:spPr/>
      <dgm:t>
        <a:bodyPr/>
        <a:lstStyle/>
        <a:p>
          <a:endParaRPr lang="en-US"/>
        </a:p>
      </dgm:t>
    </dgm:pt>
    <dgm:pt modelId="{33C10818-C34E-F745-A737-4F3A4FCD1CB5}" type="pres">
      <dgm:prSet presAssocID="{0D12E86D-1563-6E4F-B41F-6E30B02F9569}" presName="node" presStyleLbl="node1" presStyleIdx="2" presStyleCnt="4" custScaleX="126160" custScaleY="89723" custRadScaleRad="100900" custRadScaleInc="2127">
        <dgm:presLayoutVars>
          <dgm:bulletEnabled val="1"/>
        </dgm:presLayoutVars>
      </dgm:prSet>
      <dgm:spPr/>
      <dgm:t>
        <a:bodyPr/>
        <a:lstStyle/>
        <a:p>
          <a:endParaRPr lang="en-US"/>
        </a:p>
      </dgm:t>
    </dgm:pt>
    <dgm:pt modelId="{95354C10-4C8D-D241-8989-06A0400B01AE}" type="pres">
      <dgm:prSet presAssocID="{0D12E86D-1563-6E4F-B41F-6E30B02F9569}" presName="spNode" presStyleCnt="0"/>
      <dgm:spPr/>
    </dgm:pt>
    <dgm:pt modelId="{8BA0F61D-39CA-5846-806C-56C1570BCC81}" type="pres">
      <dgm:prSet presAssocID="{B7B5F58E-71C9-6D46-B8CC-696A6832401D}" presName="sibTrans" presStyleLbl="sibTrans1D1" presStyleIdx="2" presStyleCnt="4"/>
      <dgm:spPr/>
      <dgm:t>
        <a:bodyPr/>
        <a:lstStyle/>
        <a:p>
          <a:endParaRPr lang="en-US"/>
        </a:p>
      </dgm:t>
    </dgm:pt>
    <dgm:pt modelId="{6F8EDF0B-E6C8-C54C-B6BE-C8B9EC012BDC}" type="pres">
      <dgm:prSet presAssocID="{88ED873E-37F3-DF45-B139-0E16045D9BD6}" presName="node" presStyleLbl="node1" presStyleIdx="3" presStyleCnt="4" custScaleX="148425" custScaleY="100771" custRadScaleRad="100900" custRadScaleInc="2127">
        <dgm:presLayoutVars>
          <dgm:bulletEnabled val="1"/>
        </dgm:presLayoutVars>
      </dgm:prSet>
      <dgm:spPr/>
      <dgm:t>
        <a:bodyPr/>
        <a:lstStyle/>
        <a:p>
          <a:endParaRPr lang="en-US"/>
        </a:p>
      </dgm:t>
    </dgm:pt>
    <dgm:pt modelId="{AB86020D-4817-894D-B44F-88ACAB41BFAB}" type="pres">
      <dgm:prSet presAssocID="{88ED873E-37F3-DF45-B139-0E16045D9BD6}" presName="spNode" presStyleCnt="0"/>
      <dgm:spPr/>
    </dgm:pt>
    <dgm:pt modelId="{39FE8330-B98F-184A-B32F-ACF86EBA6A85}" type="pres">
      <dgm:prSet presAssocID="{ACC96928-157B-5249-8D7C-1026BE4D52F6}" presName="sibTrans" presStyleLbl="sibTrans1D1" presStyleIdx="3" presStyleCnt="4"/>
      <dgm:spPr/>
      <dgm:t>
        <a:bodyPr/>
        <a:lstStyle/>
        <a:p>
          <a:endParaRPr lang="en-US"/>
        </a:p>
      </dgm:t>
    </dgm:pt>
  </dgm:ptLst>
  <dgm:cxnLst>
    <dgm:cxn modelId="{39105C14-5DBF-F643-B55A-631AAB1B7E6F}" srcId="{96E57740-1632-7F4D-BDC6-9231C99F5748}" destId="{2A794F44-CC08-0C45-91D1-98EA5C58E387}" srcOrd="1" destOrd="0" parTransId="{437D8618-135E-2F4B-AC2C-83691FA4D392}" sibTransId="{34D33BAC-4E9F-B543-8D0A-CE81406C1D9B}"/>
    <dgm:cxn modelId="{910ADD3F-2C25-4211-9439-11DC08BA623B}" type="presOf" srcId="{B7B5F58E-71C9-6D46-B8CC-696A6832401D}" destId="{8BA0F61D-39CA-5846-806C-56C1570BCC81}" srcOrd="0" destOrd="0" presId="urn:microsoft.com/office/officeart/2005/8/layout/cycle6"/>
    <dgm:cxn modelId="{1353F43A-8DC1-C94C-BC78-B3E80C3EB45F}" srcId="{96E57740-1632-7F4D-BDC6-9231C99F5748}" destId="{88ED873E-37F3-DF45-B139-0E16045D9BD6}" srcOrd="3" destOrd="0" parTransId="{6C9E7108-2FA0-B54B-AB5B-A6BC70B3C24B}" sibTransId="{ACC96928-157B-5249-8D7C-1026BE4D52F6}"/>
    <dgm:cxn modelId="{89DA973F-7C7E-4F1A-AED9-DF566BD9E202}" type="presOf" srcId="{AC32492B-358C-0C43-A04C-3B4627195BFF}" destId="{E6E37AEC-493C-7147-9B16-2EC96AAE88FB}" srcOrd="0" destOrd="0" presId="urn:microsoft.com/office/officeart/2005/8/layout/cycle6"/>
    <dgm:cxn modelId="{AFD41535-3F1D-4EA6-A252-616BD86C0BD3}" type="presOf" srcId="{470C7CB5-4AC0-E646-A3C2-83897ADCFE1A}" destId="{96AD22B3-7A46-5340-80DE-071825A9FAF0}" srcOrd="0" destOrd="0" presId="urn:microsoft.com/office/officeart/2005/8/layout/cycle6"/>
    <dgm:cxn modelId="{42FA4A28-82CA-423C-8C21-E7CC7B993B17}" type="presOf" srcId="{ACC96928-157B-5249-8D7C-1026BE4D52F6}" destId="{39FE8330-B98F-184A-B32F-ACF86EBA6A85}" srcOrd="0" destOrd="0" presId="urn:microsoft.com/office/officeart/2005/8/layout/cycle6"/>
    <dgm:cxn modelId="{EA4DB2B2-239A-4C03-AE3C-CAE0E30645E2}" type="presOf" srcId="{0D12E86D-1563-6E4F-B41F-6E30B02F9569}" destId="{33C10818-C34E-F745-A737-4F3A4FCD1CB5}" srcOrd="0" destOrd="0" presId="urn:microsoft.com/office/officeart/2005/8/layout/cycle6"/>
    <dgm:cxn modelId="{5979954C-1D47-471F-A612-D285244CDE46}" type="presOf" srcId="{88ED873E-37F3-DF45-B139-0E16045D9BD6}" destId="{6F8EDF0B-E6C8-C54C-B6BE-C8B9EC012BDC}" srcOrd="0" destOrd="0" presId="urn:microsoft.com/office/officeart/2005/8/layout/cycle6"/>
    <dgm:cxn modelId="{42061D46-A387-E846-9638-A8192641DD61}" srcId="{96E57740-1632-7F4D-BDC6-9231C99F5748}" destId="{470C7CB5-4AC0-E646-A3C2-83897ADCFE1A}" srcOrd="0" destOrd="0" parTransId="{530B0792-45AA-264C-8E70-21F9F16C7A3B}" sibTransId="{AC32492B-358C-0C43-A04C-3B4627195BFF}"/>
    <dgm:cxn modelId="{205BBD05-D554-490F-80B7-1B9C394C90BE}" type="presOf" srcId="{34D33BAC-4E9F-B543-8D0A-CE81406C1D9B}" destId="{C797C4DF-1574-CD49-8487-6329F07CB10F}" srcOrd="0" destOrd="0" presId="urn:microsoft.com/office/officeart/2005/8/layout/cycle6"/>
    <dgm:cxn modelId="{D3FADD30-7348-4699-93C7-635B5A9D4922}" type="presOf" srcId="{2A794F44-CC08-0C45-91D1-98EA5C58E387}" destId="{1C64DF90-0F92-DD4B-86EF-C4D6574BD7B4}" srcOrd="0" destOrd="0" presId="urn:microsoft.com/office/officeart/2005/8/layout/cycle6"/>
    <dgm:cxn modelId="{D89EF0EE-532D-4769-875A-79512AA14A73}" type="presOf" srcId="{96E57740-1632-7F4D-BDC6-9231C99F5748}" destId="{CFA5B802-DC62-7340-82FF-5CF89FDD1000}" srcOrd="0" destOrd="0" presId="urn:microsoft.com/office/officeart/2005/8/layout/cycle6"/>
    <dgm:cxn modelId="{C49B46E1-972A-E447-9341-0E74F70CCA69}" srcId="{96E57740-1632-7F4D-BDC6-9231C99F5748}" destId="{0D12E86D-1563-6E4F-B41F-6E30B02F9569}" srcOrd="2" destOrd="0" parTransId="{307B6010-B0E1-AD47-886D-E03AA0BFFE26}" sibTransId="{B7B5F58E-71C9-6D46-B8CC-696A6832401D}"/>
    <dgm:cxn modelId="{23EADC67-5D1E-485B-8F48-8614CC26B047}" type="presParOf" srcId="{CFA5B802-DC62-7340-82FF-5CF89FDD1000}" destId="{96AD22B3-7A46-5340-80DE-071825A9FAF0}" srcOrd="0" destOrd="0" presId="urn:microsoft.com/office/officeart/2005/8/layout/cycle6"/>
    <dgm:cxn modelId="{3FBD4A82-DBEE-4541-BFEE-34036B415ECE}" type="presParOf" srcId="{CFA5B802-DC62-7340-82FF-5CF89FDD1000}" destId="{8602C5A1-EC3C-414A-925E-549B5F44F34C}" srcOrd="1" destOrd="0" presId="urn:microsoft.com/office/officeart/2005/8/layout/cycle6"/>
    <dgm:cxn modelId="{CD015B62-C5A8-4646-96F7-3B9A67A67EE3}" type="presParOf" srcId="{CFA5B802-DC62-7340-82FF-5CF89FDD1000}" destId="{E6E37AEC-493C-7147-9B16-2EC96AAE88FB}" srcOrd="2" destOrd="0" presId="urn:microsoft.com/office/officeart/2005/8/layout/cycle6"/>
    <dgm:cxn modelId="{C8F93ED7-F048-47E1-8D63-A1577F66F78B}" type="presParOf" srcId="{CFA5B802-DC62-7340-82FF-5CF89FDD1000}" destId="{1C64DF90-0F92-DD4B-86EF-C4D6574BD7B4}" srcOrd="3" destOrd="0" presId="urn:microsoft.com/office/officeart/2005/8/layout/cycle6"/>
    <dgm:cxn modelId="{6237ECE6-B10A-43CF-9184-49494A85CFF0}" type="presParOf" srcId="{CFA5B802-DC62-7340-82FF-5CF89FDD1000}" destId="{903E32D6-0F1A-BF44-BCBF-172980CE4E34}" srcOrd="4" destOrd="0" presId="urn:microsoft.com/office/officeart/2005/8/layout/cycle6"/>
    <dgm:cxn modelId="{4A792166-5C70-4CE3-9C2C-0DC3D2D1F7C3}" type="presParOf" srcId="{CFA5B802-DC62-7340-82FF-5CF89FDD1000}" destId="{C797C4DF-1574-CD49-8487-6329F07CB10F}" srcOrd="5" destOrd="0" presId="urn:microsoft.com/office/officeart/2005/8/layout/cycle6"/>
    <dgm:cxn modelId="{FBB5DED0-E35E-4EE6-B0A1-0C2B3D98ADF2}" type="presParOf" srcId="{CFA5B802-DC62-7340-82FF-5CF89FDD1000}" destId="{33C10818-C34E-F745-A737-4F3A4FCD1CB5}" srcOrd="6" destOrd="0" presId="urn:microsoft.com/office/officeart/2005/8/layout/cycle6"/>
    <dgm:cxn modelId="{58923CBA-59E2-412F-ADA4-9ED5C2A44E09}" type="presParOf" srcId="{CFA5B802-DC62-7340-82FF-5CF89FDD1000}" destId="{95354C10-4C8D-D241-8989-06A0400B01AE}" srcOrd="7" destOrd="0" presId="urn:microsoft.com/office/officeart/2005/8/layout/cycle6"/>
    <dgm:cxn modelId="{C8411537-0BDE-4D4B-8130-12D920804E0A}" type="presParOf" srcId="{CFA5B802-DC62-7340-82FF-5CF89FDD1000}" destId="{8BA0F61D-39CA-5846-806C-56C1570BCC81}" srcOrd="8" destOrd="0" presId="urn:microsoft.com/office/officeart/2005/8/layout/cycle6"/>
    <dgm:cxn modelId="{F49BA350-A1F9-4AFB-B6F3-8EDA1C885007}" type="presParOf" srcId="{CFA5B802-DC62-7340-82FF-5CF89FDD1000}" destId="{6F8EDF0B-E6C8-C54C-B6BE-C8B9EC012BDC}" srcOrd="9" destOrd="0" presId="urn:microsoft.com/office/officeart/2005/8/layout/cycle6"/>
    <dgm:cxn modelId="{2C326FCA-DD64-4D9C-B417-7D00F9DB20E2}" type="presParOf" srcId="{CFA5B802-DC62-7340-82FF-5CF89FDD1000}" destId="{AB86020D-4817-894D-B44F-88ACAB41BFAB}" srcOrd="10" destOrd="0" presId="urn:microsoft.com/office/officeart/2005/8/layout/cycle6"/>
    <dgm:cxn modelId="{41D3C880-EC6A-449B-B77C-9CD8FCC3B4A7}" type="presParOf" srcId="{CFA5B802-DC62-7340-82FF-5CF89FDD1000}" destId="{39FE8330-B98F-184A-B32F-ACF86EBA6A85}" srcOrd="11"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BA18D08-C38A-4669-9F38-BA47D15787C2}" type="datetime1">
              <a:rPr lang="en-US"/>
              <a:pPr>
                <a:defRPr/>
              </a:pPr>
              <a:t>8/24/2016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DD866B4-D959-48DB-8F3C-1890BCDD0FA6}" type="slidenum">
              <a:rPr lang="en-US"/>
              <a:pPr>
                <a:defRPr/>
              </a:pPr>
              <a:t>‹#›</a:t>
            </a:fld>
            <a:endParaRPr lang="en-US"/>
          </a:p>
        </p:txBody>
      </p:sp>
    </p:spTree>
    <p:extLst>
      <p:ext uri="{BB962C8B-B14F-4D97-AF65-F5344CB8AC3E}">
        <p14:creationId xmlns:p14="http://schemas.microsoft.com/office/powerpoint/2010/main" val="268478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4CEAECCA-4CE5-4196-99F5-725A043B0B98}" type="datetime1">
              <a:rPr lang="en-US"/>
              <a:pPr>
                <a:defRPr/>
              </a:pPr>
              <a:t>8/24/2016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538E93E-FBFE-407E-B01E-39B39FD52DA7}" type="slidenum">
              <a:rPr lang="en-US"/>
              <a:pPr>
                <a:defRPr/>
              </a:pPr>
              <a:t>‹#›</a:t>
            </a:fld>
            <a:endParaRPr lang="en-US"/>
          </a:p>
        </p:txBody>
      </p:sp>
    </p:spTree>
    <p:extLst>
      <p:ext uri="{BB962C8B-B14F-4D97-AF65-F5344CB8AC3E}">
        <p14:creationId xmlns:p14="http://schemas.microsoft.com/office/powerpoint/2010/main" val="41201436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nglish-heritage.org.uk/professional/protection/process/national-heritage-list-for-englan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GB" dirty="0" smtClean="0">
                <a:ea typeface="ＭＳ Ｐゴシック" panose="020B0600070205080204" pitchFamily="34" charset="-128"/>
              </a:rPr>
              <a:t>I’m going to give background to the movement that Devon GT is part of, explaining what CGTs are up to more broadly speaking, and how it all fits together into one splendid jigsaw. I know that many of you are new to this whilst others are already seasoned members of DGT, so I’m trying to tread a tightrope of addressing much of this to you, who maybe know very little about CGTs, whilst not boring longer-standing CGT members.</a:t>
            </a:r>
          </a:p>
          <a:p>
            <a:pPr eaLnBrk="1" hangingPunct="1">
              <a:lnSpc>
                <a:spcPct val="80000"/>
              </a:lnSpc>
              <a:spcBef>
                <a:spcPct val="0"/>
              </a:spcBef>
            </a:pPr>
            <a:endParaRPr lang="en-GB" dirty="0" smtClean="0">
              <a:ea typeface="ＭＳ Ｐゴシック" panose="020B0600070205080204" pitchFamily="34" charset="-128"/>
            </a:endParaRPr>
          </a:p>
          <a:p>
            <a:pPr eaLnBrk="1" hangingPunct="1">
              <a:lnSpc>
                <a:spcPct val="80000"/>
              </a:lnSpc>
              <a:spcBef>
                <a:spcPct val="0"/>
              </a:spcBef>
            </a:pPr>
            <a:r>
              <a:rPr lang="en-GB" dirty="0" smtClean="0">
                <a:ea typeface="ＭＳ Ｐゴシック" panose="020B0600070205080204" pitchFamily="34" charset="-128"/>
              </a:rPr>
              <a:t>First of all, in case you’re wondering who I am: HLP began in 2010 as pilot project with funding from NE, then GHS, AGT, EH. Capacity building CGTs to play active conservation role (NB conservation includes research)</a:t>
            </a:r>
          </a:p>
          <a:p>
            <a:pPr eaLnBrk="1" hangingPunct="1">
              <a:lnSpc>
                <a:spcPct val="80000"/>
              </a:lnSpc>
              <a:spcBef>
                <a:spcPct val="0"/>
              </a:spcBef>
            </a:pPr>
            <a:r>
              <a:rPr lang="en-GB" dirty="0" smtClean="0">
                <a:ea typeface="ＭＳ Ｐゴシック" panose="020B0600070205080204" pitchFamily="34" charset="-128"/>
              </a:rPr>
              <a:t>Mainly building networks and training - </a:t>
            </a:r>
            <a:r>
              <a:rPr lang="en-US" dirty="0" smtClean="0">
                <a:ea typeface="ＭＳ Ｐゴシック" panose="020B0600070205080204" pitchFamily="34" charset="-128"/>
              </a:rPr>
              <a:t>Responding to Planning Applications, Settings and Significance, Designation, Using Social Media, Managing Volunteers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B13434-C5E5-4DCD-B220-1A6CADE22A32}" type="slidenum">
              <a:rPr lang="en-GB" smtClean="0"/>
              <a:pPr>
                <a:spcBef>
                  <a:spcPct val="0"/>
                </a:spcBef>
              </a:pPr>
              <a:t>1</a:t>
            </a:fld>
            <a:endParaRPr lang="en-GB" smtClean="0"/>
          </a:p>
        </p:txBody>
      </p:sp>
      <p:sp>
        <p:nvSpPr>
          <p:cNvPr id="717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smtClean="0">
                <a:latin typeface="Calibri" panose="020F0502020204030204" pitchFamily="34" charset="0"/>
                <a:cs typeface="Arial" panose="020B0604020202020204" pitchFamily="34" charset="0"/>
              </a:rPr>
              <a:t>Historic Landscape Project</a:t>
            </a:r>
          </a:p>
        </p:txBody>
      </p:sp>
    </p:spTree>
    <p:extLst>
      <p:ext uri="{BB962C8B-B14F-4D97-AF65-F5344CB8AC3E}">
        <p14:creationId xmlns:p14="http://schemas.microsoft.com/office/powerpoint/2010/main" val="166102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endParaRPr lang="en-US" dirty="0" smtClean="0">
              <a:ea typeface="ＭＳ Ｐゴシック" panose="020B0600070205080204" pitchFamily="34" charset="-128"/>
            </a:endParaRPr>
          </a:p>
          <a:p>
            <a:pPr>
              <a:buFont typeface="Arial" panose="020B0604020202020204" pitchFamily="34" charset="0"/>
              <a:buNone/>
              <a:defRPr/>
            </a:pPr>
            <a:r>
              <a:rPr lang="en-US" dirty="0" smtClean="0">
                <a:ea typeface="ＭＳ Ｐゴシック" panose="020B0600070205080204" pitchFamily="34" charset="-128"/>
              </a:rPr>
              <a:t>CGTs</a:t>
            </a:r>
            <a:r>
              <a:rPr lang="en-US" baseline="0" dirty="0" smtClean="0">
                <a:ea typeface="ＭＳ Ｐゴシック" panose="020B0600070205080204" pitchFamily="34" charset="-128"/>
              </a:rPr>
              <a:t> double interest in research and conservation makes them brilliantly placed to play a role in ‘modern conservation’, in which the two subjects are intrinsically linked.</a:t>
            </a:r>
            <a:endParaRPr lang="en-US" dirty="0" smtClean="0">
              <a:ea typeface="ＭＳ Ｐゴシック" panose="020B0600070205080204" pitchFamily="34" charset="-128"/>
            </a:endParaRPr>
          </a:p>
          <a:p>
            <a:pPr eaLnBrk="1" hangingPunct="1">
              <a:spcBef>
                <a:spcPct val="0"/>
              </a:spcBef>
            </a:pPr>
            <a:endParaRPr lang="en-US" dirty="0" smtClean="0">
              <a:latin typeface="Gill Sans MT" panose="020B0502020104020203" pitchFamily="34" charset="0"/>
              <a:ea typeface="ＭＳ Ｐゴシック" panose="020B0600070205080204" pitchFamily="34" charset="-128"/>
            </a:endParaRPr>
          </a:p>
          <a:p>
            <a:pPr eaLnBrk="1" hangingPunct="1">
              <a:spcBef>
                <a:spcPct val="0"/>
              </a:spcBef>
            </a:pPr>
            <a:r>
              <a:rPr lang="en-US" dirty="0" smtClean="0">
                <a:latin typeface="Gill Sans MT" panose="020B0502020104020203" pitchFamily="34" charset="0"/>
                <a:ea typeface="ＭＳ Ｐゴシック" panose="020B0600070205080204" pitchFamily="34" charset="-128"/>
              </a:rPr>
              <a:t>This is a  lovely diagram from English Heritage,</a:t>
            </a:r>
            <a:r>
              <a:rPr lang="en-US" baseline="0" dirty="0" smtClean="0">
                <a:latin typeface="Gill Sans MT" panose="020B0502020104020203" pitchFamily="34" charset="0"/>
                <a:ea typeface="ＭＳ Ｐゴシック" panose="020B0600070205080204" pitchFamily="34" charset="-128"/>
              </a:rPr>
              <a:t> now Historic England,</a:t>
            </a:r>
            <a:r>
              <a:rPr lang="en-US" dirty="0" smtClean="0">
                <a:latin typeface="Gill Sans MT" panose="020B0502020104020203" pitchFamily="34" charset="0"/>
                <a:ea typeface="ＭＳ Ｐゴシック" panose="020B0600070205080204" pitchFamily="34" charset="-128"/>
              </a:rPr>
              <a:t> demonstrating the value of understanding to the conservation cycle.</a:t>
            </a:r>
          </a:p>
          <a:p>
            <a:pPr eaLnBrk="1" hangingPunct="1">
              <a:spcBef>
                <a:spcPct val="0"/>
              </a:spcBef>
            </a:pPr>
            <a:endParaRPr lang="en-US" dirty="0" smtClean="0">
              <a:latin typeface="Gill Sans MT" panose="020B0502020104020203" pitchFamily="34" charset="0"/>
              <a:ea typeface="ＭＳ Ｐゴシック" panose="020B0600070205080204" pitchFamily="34" charset="-128"/>
            </a:endParaRPr>
          </a:p>
          <a:p>
            <a:pPr eaLnBrk="1" hangingPunct="1">
              <a:spcBef>
                <a:spcPct val="0"/>
              </a:spcBef>
            </a:pPr>
            <a:r>
              <a:rPr lang="en-US" dirty="0" smtClean="0">
                <a:latin typeface="Gill Sans MT" panose="020B0502020104020203" pitchFamily="34" charset="0"/>
                <a:ea typeface="ＭＳ Ｐゴシック" panose="020B0600070205080204" pitchFamily="34" charset="-128"/>
              </a:rPr>
              <a:t>Research into the historic development of a garden is essential in order to understand what we have now, and therefore work out what is of value, of significance.</a:t>
            </a:r>
          </a:p>
          <a:p>
            <a:pPr eaLnBrk="1" hangingPunct="1">
              <a:spcBef>
                <a:spcPct val="0"/>
              </a:spcBef>
            </a:pPr>
            <a:endParaRPr lang="en-US" dirty="0" smtClean="0">
              <a:latin typeface="Gill Sans MT" panose="020B0502020104020203" pitchFamily="34" charset="0"/>
              <a:ea typeface="ＭＳ Ｐゴシック" panose="020B0600070205080204" pitchFamily="34" charset="-128"/>
            </a:endParaRPr>
          </a:p>
          <a:p>
            <a:pPr eaLnBrk="1" hangingPunct="1">
              <a:spcBef>
                <a:spcPct val="0"/>
              </a:spcBef>
            </a:pPr>
            <a:r>
              <a:rPr lang="en-US" dirty="0" smtClean="0">
                <a:latin typeface="Gill Sans MT" panose="020B0502020104020203" pitchFamily="34" charset="0"/>
                <a:ea typeface="ＭＳ Ｐゴシック" panose="020B0600070205080204" pitchFamily="34" charset="-128"/>
              </a:rPr>
              <a:t>[Where research and recording is undertaken with local partners such as the county gardens trust or local archive </a:t>
            </a:r>
            <a:r>
              <a:rPr lang="en-US" dirty="0" err="1" smtClean="0">
                <a:latin typeface="Gill Sans MT" panose="020B0502020104020203" pitchFamily="34" charset="0"/>
                <a:ea typeface="ＭＳ Ｐゴシック" panose="020B0600070205080204" pitchFamily="34" charset="-128"/>
              </a:rPr>
              <a:t>centres</a:t>
            </a:r>
            <a:r>
              <a:rPr lang="en-US" dirty="0" smtClean="0">
                <a:latin typeface="Gill Sans MT" panose="020B0502020104020203" pitchFamily="34" charset="0"/>
                <a:ea typeface="ＭＳ Ｐゴシック" panose="020B0600070205080204" pitchFamily="34" charset="-128"/>
              </a:rPr>
              <a:t>, and, of course, owners themselves, the knowledge and significance of a site is both deepened and disseminated more widely and publicly, promoting a cycle of understanding, valuing, enjoying and protecting the designed, historic environment.] </a:t>
            </a:r>
          </a:p>
          <a:p>
            <a:pPr eaLnBrk="1" hangingPunct="1">
              <a:spcBef>
                <a:spcPct val="0"/>
              </a:spcBef>
            </a:pPr>
            <a:endParaRPr lang="en-US" dirty="0" smtClean="0">
              <a:ea typeface="ＭＳ Ｐゴシック" panose="020B0600070205080204"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060A4E-6E11-4E9E-A76E-2728617D1F49}" type="slidenum">
              <a:rPr lang="en-US" smtClean="0">
                <a:latin typeface="Calibri" panose="020F0502020204030204" pitchFamily="34" charset="0"/>
              </a:rPr>
              <a:pPr/>
              <a:t>10</a:t>
            </a:fld>
            <a:endParaRPr lang="en-US" smtClean="0">
              <a:latin typeface="Calibri" panose="020F0502020204030204" pitchFamily="34" charset="0"/>
            </a:endParaRPr>
          </a:p>
        </p:txBody>
      </p:sp>
    </p:spTree>
    <p:extLst>
      <p:ext uri="{BB962C8B-B14F-4D97-AF65-F5344CB8AC3E}">
        <p14:creationId xmlns:p14="http://schemas.microsoft.com/office/powerpoint/2010/main" val="357040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anose="020B0600070205080204" pitchFamily="34" charset="-128"/>
            </a:endParaRPr>
          </a:p>
          <a:p>
            <a:pPr eaLnBrk="1" hangingPunct="1">
              <a:spcBef>
                <a:spcPct val="0"/>
              </a:spcBef>
            </a:pPr>
            <a:r>
              <a:rPr lang="en-US" dirty="0" smtClean="0">
                <a:ea typeface="ＭＳ Ｐゴシック" panose="020B0600070205080204" pitchFamily="34" charset="-128"/>
              </a:rPr>
              <a:t>I’m going to talk more about the great things</a:t>
            </a:r>
            <a:r>
              <a:rPr lang="en-US" baseline="0" dirty="0" smtClean="0">
                <a:ea typeface="ＭＳ Ｐゴシック" panose="020B0600070205080204" pitchFamily="34" charset="-128"/>
              </a:rPr>
              <a:t> CGTs are up to in a minute, but first, who are they?</a:t>
            </a:r>
            <a:endParaRPr lang="en-US" dirty="0" smtClean="0">
              <a:ea typeface="ＭＳ Ｐゴシック" panose="020B0600070205080204" pitchFamily="34" charset="-128"/>
            </a:endParaRPr>
          </a:p>
          <a:p>
            <a:pPr eaLnBrk="1" hangingPunct="1">
              <a:spcBef>
                <a:spcPct val="0"/>
              </a:spcBef>
            </a:pPr>
            <a:r>
              <a:rPr lang="en-US" dirty="0" smtClean="0">
                <a:ea typeface="ＭＳ Ｐゴシック" panose="020B0600070205080204" pitchFamily="34" charset="-128"/>
              </a:rPr>
              <a:t>Who are CGT members?  </a:t>
            </a:r>
          </a:p>
          <a:p>
            <a:pPr eaLnBrk="1" hangingPunct="1">
              <a:spcBef>
                <a:spcPct val="0"/>
              </a:spcBef>
            </a:pPr>
            <a:endParaRPr lang="en-US" dirty="0" smtClean="0">
              <a:ea typeface="ＭＳ Ｐゴシック" panose="020B0600070205080204" pitchFamily="34" charset="-128"/>
            </a:endParaRPr>
          </a:p>
          <a:p>
            <a:pPr eaLnBrk="1" hangingPunct="1">
              <a:spcBef>
                <a:spcPct val="0"/>
              </a:spcBef>
            </a:pPr>
            <a:r>
              <a:rPr lang="en-US" dirty="0" smtClean="0">
                <a:ea typeface="ＭＳ Ｐゴシック" panose="020B0600070205080204" pitchFamily="34" charset="-128"/>
              </a:rPr>
              <a:t>Members come from all kinds of professional and amateur backgrounds. Lots of retired planners!</a:t>
            </a:r>
          </a:p>
          <a:p>
            <a:pPr eaLnBrk="1" hangingPunct="1">
              <a:spcBef>
                <a:spcPct val="0"/>
              </a:spcBef>
            </a:pPr>
            <a:endParaRPr lang="en-US" dirty="0" smtClean="0">
              <a:ea typeface="ＭＳ Ｐゴシック" panose="020B0600070205080204" pitchFamily="34" charset="-128"/>
            </a:endParaRPr>
          </a:p>
          <a:p>
            <a:pPr eaLnBrk="1" hangingPunct="1">
              <a:spcBef>
                <a:spcPct val="0"/>
              </a:spcBef>
            </a:pPr>
            <a:r>
              <a:rPr lang="en-US" dirty="0" smtClean="0">
                <a:ea typeface="ＭＳ Ｐゴシック" panose="020B0600070205080204" pitchFamily="34" charset="-128"/>
              </a:rPr>
              <a:t>Some just like visiting nice gardens but most have a wide knowledge and specialism, even those with amateur backgrounds.</a:t>
            </a:r>
          </a:p>
          <a:p>
            <a:pPr eaLnBrk="1" hangingPunct="1">
              <a:spcBef>
                <a:spcPct val="0"/>
              </a:spcBef>
            </a:pPr>
            <a:endParaRPr lang="en-US" dirty="0" smtClean="0">
              <a:ea typeface="ＭＳ Ｐゴシック" panose="020B0600070205080204" pitchFamily="34" charset="-128"/>
            </a:endParaRPr>
          </a:p>
          <a:p>
            <a:pPr eaLnBrk="1" hangingPunct="1">
              <a:spcBef>
                <a:spcPct val="0"/>
              </a:spcBef>
            </a:pPr>
            <a:r>
              <a:rPr lang="en-US" dirty="0" smtClean="0">
                <a:ea typeface="ＭＳ Ｐゴシック" panose="020B0600070205080204" pitchFamily="34" charset="-128"/>
              </a:rPr>
              <a:t>Local (and national) knowledge – level of expertise often astounding – connections they can make between sites and themes </a:t>
            </a:r>
          </a:p>
          <a:p>
            <a:pPr eaLnBrk="1" hangingPunct="1">
              <a:spcBef>
                <a:spcPct val="0"/>
              </a:spcBef>
            </a:pPr>
            <a:endParaRPr lang="en-US" dirty="0" smtClean="0">
              <a:ea typeface="ＭＳ Ｐゴシック" panose="020B0600070205080204" pitchFamily="34" charset="-128"/>
            </a:endParaRPr>
          </a:p>
          <a:p>
            <a:pPr eaLnBrk="1" hangingPunct="1">
              <a:spcBef>
                <a:spcPct val="0"/>
              </a:spcBef>
            </a:pPr>
            <a:r>
              <a:rPr lang="en-US" dirty="0" smtClean="0">
                <a:ea typeface="ＭＳ Ｐゴシック" panose="020B0600070205080204" pitchFamily="34" charset="-128"/>
              </a:rPr>
              <a:t>Many also have excellent local and national contacts of relevance, either pre-existing or ones that they’ve built up through their involvement in the CGT.</a:t>
            </a:r>
          </a:p>
          <a:p>
            <a:pPr eaLnBrk="1" hangingPunct="1">
              <a:spcBef>
                <a:spcPct val="0"/>
              </a:spcBef>
            </a:pPr>
            <a:endParaRPr lang="en-US" dirty="0" smtClean="0">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9429BA-9BF4-4179-A10B-DB5CD2C96826}" type="slidenum">
              <a:rPr lang="en-US" smtClean="0">
                <a:latin typeface="Calibri" panose="020F0502020204030204" pitchFamily="34" charset="0"/>
              </a:rPr>
              <a:pPr/>
              <a:t>11</a:t>
            </a:fld>
            <a:endParaRPr lang="en-US" smtClean="0">
              <a:latin typeface="Calibri" panose="020F0502020204030204" pitchFamily="34" charset="0"/>
            </a:endParaRPr>
          </a:p>
        </p:txBody>
      </p:sp>
    </p:spTree>
    <p:extLst>
      <p:ext uri="{BB962C8B-B14F-4D97-AF65-F5344CB8AC3E}">
        <p14:creationId xmlns:p14="http://schemas.microsoft.com/office/powerpoint/2010/main" val="318598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anose="020B0600070205080204" pitchFamily="34" charset="-128"/>
              </a:rPr>
              <a:t>So what do CGTs actually do? Do they</a:t>
            </a:r>
            <a:r>
              <a:rPr lang="en-GB" baseline="0" dirty="0" smtClean="0">
                <a:ea typeface="ＭＳ Ｐゴシック" panose="020B0600070205080204" pitchFamily="34" charset="-128"/>
              </a:rPr>
              <a:t> sit around all day drinking sparkling wine in nice gardens, like in this pic?</a:t>
            </a:r>
            <a:endParaRPr lang="en-GB" dirty="0" smtClean="0">
              <a:ea typeface="ＭＳ Ｐゴシック" panose="020B0600070205080204" pitchFamily="34" charset="-128"/>
            </a:endParaRPr>
          </a:p>
          <a:p>
            <a:r>
              <a:rPr lang="en-GB" dirty="0" smtClean="0">
                <a:ea typeface="ＭＳ Ｐゴシック" panose="020B0600070205080204" pitchFamily="34" charset="-128"/>
              </a:rPr>
              <a:t>Well, of course they are great at organising lovely garden visits and interesting lectures – this is a given so I’m not even going to talk about it today.</a:t>
            </a:r>
          </a:p>
          <a:p>
            <a:endParaRPr lang="en-GB" dirty="0" smtClean="0">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F9FED3-57C7-4CBC-BDA1-2681D0CB904A}" type="slidenum">
              <a:rPr lang="en-US" smtClean="0">
                <a:latin typeface="Calibri" panose="020F0502020204030204" pitchFamily="34" charset="0"/>
              </a:rPr>
              <a:pPr/>
              <a:t>12</a:t>
            </a:fld>
            <a:endParaRPr lang="en-US" smtClean="0">
              <a:latin typeface="Calibri" panose="020F0502020204030204" pitchFamily="34" charset="0"/>
            </a:endParaRPr>
          </a:p>
        </p:txBody>
      </p:sp>
    </p:spTree>
    <p:extLst>
      <p:ext uri="{BB962C8B-B14F-4D97-AF65-F5344CB8AC3E}">
        <p14:creationId xmlns:p14="http://schemas.microsoft.com/office/powerpoint/2010/main" val="3357495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anose="020B0600070205080204" pitchFamily="34" charset="-128"/>
              </a:rPr>
              <a:t>The</a:t>
            </a:r>
            <a:r>
              <a:rPr lang="en-GB" baseline="0" dirty="0" smtClean="0">
                <a:ea typeface="ＭＳ Ｐゴシック" panose="020B0600070205080204" pitchFamily="34" charset="-128"/>
              </a:rPr>
              <a:t> other thing they do really well, that I’m not going to talk about today, is their </a:t>
            </a:r>
            <a:r>
              <a:rPr lang="en-GB" dirty="0" smtClean="0">
                <a:ea typeface="ＭＳ Ｐゴシック" panose="020B0600070205080204" pitchFamily="34" charset="-128"/>
              </a:rPr>
              <a:t>Education work  - their</a:t>
            </a:r>
            <a:r>
              <a:rPr lang="en-GB" baseline="0" dirty="0" smtClean="0">
                <a:ea typeface="ＭＳ Ｐゴシック" panose="020B0600070205080204" pitchFamily="34" charset="-128"/>
              </a:rPr>
              <a:t> work with</a:t>
            </a:r>
            <a:r>
              <a:rPr lang="en-GB" dirty="0" smtClean="0">
                <a:ea typeface="ＭＳ Ｐゴシック" panose="020B0600070205080204" pitchFamily="34" charset="-128"/>
              </a:rPr>
              <a:t> the wider public to encourage actual gardening or creating new gardens, especially with schools.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42305F6-7E70-4224-9E4E-5705F2A08343}" type="slidenum">
              <a:rPr lang="en-US" smtClean="0">
                <a:latin typeface="Calibri" panose="020F0502020204030204" pitchFamily="34" charset="0"/>
              </a:rPr>
              <a:pPr/>
              <a:t>13</a:t>
            </a:fld>
            <a:endParaRPr lang="en-US" smtClean="0">
              <a:latin typeface="Calibri" panose="020F0502020204030204" pitchFamily="34" charset="0"/>
            </a:endParaRPr>
          </a:p>
        </p:txBody>
      </p:sp>
    </p:spTree>
    <p:extLst>
      <p:ext uri="{BB962C8B-B14F-4D97-AF65-F5344CB8AC3E}">
        <p14:creationId xmlns:p14="http://schemas.microsoft.com/office/powerpoint/2010/main" val="3770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90000"/>
              </a:lnSpc>
              <a:spcBef>
                <a:spcPct val="0"/>
              </a:spcBef>
              <a:defRPr/>
            </a:pPr>
            <a:r>
              <a:rPr lang="en-US" dirty="0" smtClean="0">
                <a:ea typeface="ＭＳ Ｐゴシック" panose="020B0600070205080204" pitchFamily="34" charset="-128"/>
              </a:rPr>
              <a:t>What I think we want to hear about today, is the serious and invaluable (and fun!) research work that they do.</a:t>
            </a:r>
          </a:p>
          <a:p>
            <a:pPr>
              <a:buFont typeface="Wingdings 2" panose="05020102010507070707" pitchFamily="18" charset="2"/>
              <a:buNone/>
              <a:defRPr/>
            </a:pPr>
            <a:r>
              <a:rPr lang="en-US" dirty="0" smtClean="0">
                <a:ea typeface="ＭＳ Ｐゴシック" panose="020B0600070205080204" pitchFamily="34" charset="-128"/>
              </a:rPr>
              <a:t>By way</a:t>
            </a:r>
            <a:r>
              <a:rPr lang="en-US" baseline="0" dirty="0" smtClean="0">
                <a:ea typeface="ＭＳ Ｐゴシック" panose="020B0600070205080204" pitchFamily="34" charset="-128"/>
              </a:rPr>
              <a:t> of summary,</a:t>
            </a:r>
            <a:endParaRPr lang="en-US" dirty="0" smtClean="0">
              <a:ea typeface="ＭＳ Ｐゴシック" panose="020B0600070205080204" pitchFamily="34" charset="-128"/>
            </a:endParaRPr>
          </a:p>
          <a:p>
            <a:pPr marL="171450" indent="-171450">
              <a:buFont typeface="Arial" panose="020B0604020202020204" pitchFamily="34" charset="0"/>
              <a:buChar char="•"/>
              <a:defRPr/>
            </a:pPr>
            <a:r>
              <a:rPr lang="en-US" dirty="0" smtClean="0">
                <a:ea typeface="ＭＳ Ｐゴシック" panose="020B0600070205080204" pitchFamily="34" charset="-128"/>
              </a:rPr>
              <a:t>CGTs are busy researching local landscapes that would otherwise go unrecognized (as well as ones of national importance).</a:t>
            </a:r>
          </a:p>
          <a:p>
            <a:pPr marL="171450" indent="-171450">
              <a:buFont typeface="Arial" panose="020B0604020202020204" pitchFamily="34" charset="0"/>
              <a:buChar char="•"/>
              <a:defRPr/>
            </a:pPr>
            <a:r>
              <a:rPr lang="en-US" dirty="0" smtClean="0">
                <a:ea typeface="ＭＳ Ｐゴシック" panose="020B0600070205080204" pitchFamily="34" charset="-128"/>
              </a:rPr>
              <a:t>This work includes days in the archives, but also involves walking the ground with a site survey and recording and an appreciation and noting of what survives in the landscape today as well as finding the details of its past.</a:t>
            </a:r>
          </a:p>
          <a:p>
            <a:pPr marL="171450" indent="-171450">
              <a:buFont typeface="Arial" panose="020B0604020202020204" pitchFamily="34" charset="0"/>
              <a:buChar char="•"/>
              <a:defRPr/>
            </a:pPr>
            <a:r>
              <a:rPr lang="en-US" dirty="0" smtClean="0">
                <a:ea typeface="ＭＳ Ｐゴシック" panose="020B0600070205080204" pitchFamily="34" charset="-128"/>
              </a:rPr>
              <a:t>CGTs and their research work are also at the forefront of the conservation move to ensure an understanding of the  significance of sites – I’ll talk more about this later on today.</a:t>
            </a:r>
          </a:p>
          <a:p>
            <a:pPr marL="171450" indent="-171450">
              <a:buFont typeface="Arial" panose="020B0604020202020204" pitchFamily="34" charset="0"/>
              <a:buChar char="•"/>
              <a:defRPr/>
            </a:pPr>
            <a:r>
              <a:rPr lang="en-US" dirty="0" smtClean="0">
                <a:ea typeface="ＭＳ Ｐゴシック" panose="020B0600070205080204" pitchFamily="34" charset="-128"/>
              </a:rPr>
              <a:t>And of course, what you’ll see about CGT research is that we are making sure that work is written up concisely, consistently, professionally.</a:t>
            </a:r>
          </a:p>
          <a:p>
            <a:pPr marL="171450" indent="-171450">
              <a:buFont typeface="Arial" panose="020B0604020202020204" pitchFamily="34" charset="0"/>
              <a:buChar char="•"/>
              <a:defRPr/>
            </a:pPr>
            <a:endParaRPr lang="en-US" dirty="0" smtClean="0">
              <a:ea typeface="ＭＳ Ｐゴシック" panose="020B0600070205080204" pitchFamily="34" charset="-128"/>
            </a:endParaRPr>
          </a:p>
          <a:p>
            <a:pPr marL="0" indent="0">
              <a:buFont typeface="Arial" panose="020B0604020202020204" pitchFamily="34" charset="0"/>
              <a:buNone/>
              <a:defRPr/>
            </a:pPr>
            <a:r>
              <a:rPr lang="en-US" dirty="0" smtClean="0">
                <a:ea typeface="ＭＳ Ｐゴシック" panose="020B0600070205080204" pitchFamily="34" charset="-128"/>
              </a:rPr>
              <a:t>Of</a:t>
            </a:r>
            <a:r>
              <a:rPr lang="en-US" baseline="0" dirty="0" smtClean="0">
                <a:ea typeface="ＭＳ Ｐゴシック" panose="020B0600070205080204" pitchFamily="34" charset="-128"/>
              </a:rPr>
              <a:t> course, CGTs do a huge amount of ongoing research work, but they also like to bundle things up into ‘projects’, as a great way of creating buzz and attracting volunteers. Currently lots are focusing on projects researching Capability Brown landscapes, for his Tercentenary festival in 2016, or 1WW gardening or memorial sites as part of the centenary. Walled Gardens are also attracting a lot of attention, with several, from Isle of Wight to Suffolk researching and publishing on walled gardens. </a:t>
            </a:r>
            <a:endParaRPr lang="en-US" dirty="0" smtClean="0">
              <a:ea typeface="ＭＳ Ｐゴシック" panose="020B0600070205080204" pitchFamily="34" charset="-128"/>
            </a:endParaRPr>
          </a:p>
          <a:p>
            <a:pPr marL="0" indent="0">
              <a:buFont typeface="Arial" panose="020B0604020202020204" pitchFamily="34" charset="0"/>
              <a:buNone/>
              <a:defRPr/>
            </a:pPr>
            <a:endParaRPr lang="en-US" dirty="0" smtClean="0">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8287E7-B658-46E6-95F9-32C6FAB185F0}" type="slidenum">
              <a:rPr lang="en-US" smtClean="0">
                <a:latin typeface="Calibri" panose="020F0502020204030204" pitchFamily="34" charset="0"/>
              </a:rPr>
              <a:pPr/>
              <a:t>14</a:t>
            </a:fld>
            <a:endParaRPr lang="en-US" smtClean="0">
              <a:latin typeface="Calibri" panose="020F0502020204030204" pitchFamily="34" charset="0"/>
            </a:endParaRPr>
          </a:p>
        </p:txBody>
      </p:sp>
    </p:spTree>
    <p:extLst>
      <p:ext uri="{BB962C8B-B14F-4D97-AF65-F5344CB8AC3E}">
        <p14:creationId xmlns:p14="http://schemas.microsoft.com/office/powerpoint/2010/main" val="206025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April 2012 the OGT was awarded £50,000 by the Heritage Lottery Fund to research the walled kitchen gardens of Oxfordshire. </a:t>
            </a:r>
            <a:br>
              <a:rPr lang="en-GB" dirty="0" smtClean="0"/>
            </a:br>
            <a:endParaRPr lang="en-GB" dirty="0" smtClean="0"/>
          </a:p>
          <a:p>
            <a:r>
              <a:rPr lang="en-GB" dirty="0" smtClean="0"/>
              <a:t>The</a:t>
            </a:r>
            <a:r>
              <a:rPr lang="en-GB" baseline="0" dirty="0" smtClean="0"/>
              <a:t> funding enabled them to hire a </a:t>
            </a:r>
            <a:r>
              <a:rPr lang="en-GB" dirty="0" smtClean="0"/>
              <a:t>project co-ordinator, who recruited an enthusiastic band of volunteers to undertake the research, survey work and recording of these sites. The project was completed in July 2014 and has led to a much better understanding and appreciation of these often-neglected gardens, with a book and information on the gardens being available</a:t>
            </a:r>
            <a:r>
              <a:rPr lang="en-GB" baseline="0" dirty="0" smtClean="0"/>
              <a:t> via the OGT website. </a:t>
            </a:r>
            <a:endParaRPr lang="en-GB" dirty="0" smtClean="0"/>
          </a:p>
          <a:p>
            <a:endParaRPr lang="en-GB" dirty="0" smtClean="0"/>
          </a:p>
          <a:p>
            <a:r>
              <a:rPr lang="en-GB" dirty="0" smtClean="0"/>
              <a:t>The initial research involved looking at historical maps</a:t>
            </a:r>
            <a:r>
              <a:rPr lang="en-GB" baseline="0" dirty="0" smtClean="0"/>
              <a:t> and other</a:t>
            </a:r>
            <a:r>
              <a:rPr lang="en-GB" dirty="0" smtClean="0"/>
              <a:t> archives and data sources, including aerial photography. This identified the location of over 200 walled kitchen gardens in the county, which was</a:t>
            </a:r>
            <a:r>
              <a:rPr lang="en-GB" baseline="0" dirty="0" smtClean="0"/>
              <a:t> </a:t>
            </a:r>
            <a:r>
              <a:rPr lang="en-GB" dirty="0" smtClean="0"/>
              <a:t>followed up with site visits to 89 of them, where owners allowed access, so that they could undertake condition surveys.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538E93E-FBFE-407E-B01E-39B39FD52DA7}" type="slidenum">
              <a:rPr lang="en-US" smtClean="0"/>
              <a:pPr>
                <a:defRPr/>
              </a:pPr>
              <a:t>15</a:t>
            </a:fld>
            <a:endParaRPr lang="en-US"/>
          </a:p>
        </p:txBody>
      </p:sp>
    </p:spTree>
    <p:extLst>
      <p:ext uri="{BB962C8B-B14F-4D97-AF65-F5344CB8AC3E}">
        <p14:creationId xmlns:p14="http://schemas.microsoft.com/office/powerpoint/2010/main" val="1782461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anose="020B0600070205080204" pitchFamily="34" charset="-128"/>
              </a:rPr>
              <a:t>As with the OGT Walled Garden project, many CGTs have been publishing their research on their websites and producing excellent books, such as these by Devon and Norfolk</a:t>
            </a:r>
            <a:r>
              <a:rPr lang="en-GB" baseline="0" dirty="0" smtClean="0">
                <a:ea typeface="ＭＳ Ｐゴシック" panose="020B0600070205080204" pitchFamily="34" charset="-128"/>
              </a:rPr>
              <a:t> GTs.</a:t>
            </a:r>
            <a:endParaRPr lang="en-GB" dirty="0" smtClean="0">
              <a:ea typeface="ＭＳ Ｐゴシック" panose="020B0600070205080204" pitchFamily="34" charset="-128"/>
            </a:endParaRPr>
          </a:p>
          <a:p>
            <a:r>
              <a:rPr lang="en-GB" dirty="0" smtClean="0">
                <a:ea typeface="ＭＳ Ｐゴシック" panose="020B0600070205080204" pitchFamily="34" charset="-128"/>
              </a:rPr>
              <a:t>Norfolk have just gone into second reprint of their new book on their county gardens.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B3921D-014B-4FF2-A38B-45FD6F6594CF}" type="slidenum">
              <a:rPr lang="en-US" smtClean="0">
                <a:latin typeface="Calibri" panose="020F0502020204030204" pitchFamily="34" charset="0"/>
              </a:rPr>
              <a:pPr/>
              <a:t>16</a:t>
            </a:fld>
            <a:endParaRPr lang="en-US" smtClean="0">
              <a:latin typeface="Calibri" panose="020F0502020204030204" pitchFamily="34" charset="0"/>
            </a:endParaRPr>
          </a:p>
        </p:txBody>
      </p:sp>
    </p:spTree>
    <p:extLst>
      <p:ext uri="{BB962C8B-B14F-4D97-AF65-F5344CB8AC3E}">
        <p14:creationId xmlns:p14="http://schemas.microsoft.com/office/powerpoint/2010/main" val="183337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a:defRPr/>
            </a:pPr>
            <a:r>
              <a:rPr lang="en-GB" dirty="0" smtClean="0"/>
              <a:t>[thanks to </a:t>
            </a:r>
            <a:r>
              <a:rPr lang="en-GB" dirty="0" err="1" smtClean="0"/>
              <a:t>dgt</a:t>
            </a:r>
            <a:r>
              <a:rPr lang="en-GB" dirty="0" smtClean="0"/>
              <a:t> for pic]</a:t>
            </a:r>
          </a:p>
          <a:p>
            <a:pPr>
              <a:defRPr/>
            </a:pPr>
            <a:r>
              <a:rPr lang="en-US" dirty="0" smtClean="0">
                <a:ea typeface="ＭＳ Ｐゴシック" panose="020B0600070205080204" pitchFamily="34" charset="-128"/>
              </a:rPr>
              <a:t>For</a:t>
            </a:r>
            <a:r>
              <a:rPr lang="en-US" baseline="0" dirty="0" smtClean="0">
                <a:ea typeface="ＭＳ Ｐゴシック" panose="020B0600070205080204" pitchFamily="34" charset="-128"/>
              </a:rPr>
              <a:t> many, their research is tied into an effort to put a site</a:t>
            </a:r>
            <a:r>
              <a:rPr lang="en-US" dirty="0" smtClean="0">
                <a:ea typeface="ＭＳ Ｐゴシック" panose="020B0600070205080204" pitchFamily="34" charset="-128"/>
              </a:rPr>
              <a:t> forward to be nationally designated as a heritage asset by going on to the English Heritage Register of Parks and Gardens of Special Historic Interest, the landscape equivalent of listing. Equally, commenting on EH’s (Historic England’s) proposals to designate something. These days the Register is available online at the Historic England</a:t>
            </a:r>
            <a:r>
              <a:rPr lang="en-US" baseline="0" dirty="0" smtClean="0">
                <a:ea typeface="ＭＳ Ｐゴシック" panose="020B0600070205080204" pitchFamily="34" charset="-128"/>
              </a:rPr>
              <a:t> website </a:t>
            </a:r>
            <a:r>
              <a:rPr lang="en-US" dirty="0" smtClean="0">
                <a:ea typeface="ＭＳ Ｐゴシック" panose="020B0600070205080204" pitchFamily="34" charset="-128"/>
              </a:rPr>
              <a:t>as part of the National Heritage List.</a:t>
            </a:r>
          </a:p>
          <a:p>
            <a:pPr>
              <a:defRPr/>
            </a:pPr>
            <a:endParaRPr lang="en-GB" dirty="0" smtClean="0"/>
          </a:p>
          <a:p>
            <a:pPr>
              <a:defRPr/>
            </a:pPr>
            <a:r>
              <a:rPr lang="en-GB" dirty="0" smtClean="0"/>
              <a:t>By way of background for any of you who don’t know,</a:t>
            </a:r>
            <a:r>
              <a:rPr lang="en-GB" baseline="0" dirty="0" smtClean="0"/>
              <a:t> the</a:t>
            </a:r>
            <a:r>
              <a:rPr lang="en-GB" dirty="0" smtClean="0"/>
              <a:t> Register in itself entails no additional statutory controls within planning protection. It is compiled with the aim of identifying important historic parks and gardens in order to increase awareness of the existence of these sites, and to encourage their protection and conservation. It entails no additional statutory controls in itself</a:t>
            </a:r>
            <a:r>
              <a:rPr lang="en-GB" baseline="0" dirty="0" smtClean="0"/>
              <a:t> but the</a:t>
            </a:r>
            <a:r>
              <a:rPr lang="en-GB" dirty="0" smtClean="0"/>
              <a:t> historic interest of a park or garden is</a:t>
            </a:r>
            <a:r>
              <a:rPr lang="en-GB" baseline="0" dirty="0" smtClean="0"/>
              <a:t> </a:t>
            </a:r>
            <a:r>
              <a:rPr lang="en-GB" dirty="0" smtClean="0"/>
              <a:t>established as a material planning consideration, and the Register provides the key means by which sites of special historic interest are identified. It draws attention to the fact that the sites included should receive special consideration if changes or proposals for development are being contemplated.</a:t>
            </a:r>
          </a:p>
          <a:p>
            <a:pPr>
              <a:defRPr/>
            </a:pPr>
            <a:r>
              <a:rPr lang="en-GB" dirty="0" smtClean="0"/>
              <a:t> </a:t>
            </a:r>
          </a:p>
          <a:p>
            <a:pPr>
              <a:defRPr/>
            </a:pPr>
            <a:r>
              <a:rPr lang="en-GB" dirty="0" smtClean="0"/>
              <a:t>Local authorities are required to consult English Heritage over any planning applications they receive which may affect sites graded I or II* on the Register. They are also directed to consult the Garden History Society on applications which may affect any site on the Register regardless of grade (and as we will see later, consultation with the GHS these days effectively mean</a:t>
            </a:r>
            <a:r>
              <a:rPr lang="en-GB" baseline="0" dirty="0" smtClean="0"/>
              <a:t>s consultation with the local CGT too)</a:t>
            </a:r>
            <a:r>
              <a:rPr lang="en-GB" dirty="0" smtClean="0"/>
              <a:t>. Additionally, the Register is used by many local planning authorities as the basis for relevant conservation policies in statutory development plans.</a:t>
            </a:r>
          </a:p>
          <a:p>
            <a:pPr>
              <a:defRPr/>
            </a:pPr>
            <a:endParaRPr lang="en-GB" dirty="0" smtClean="0"/>
          </a:p>
          <a:p>
            <a:pPr>
              <a:defRPr/>
            </a:pPr>
            <a:r>
              <a:rPr lang="en-GB" dirty="0" smtClean="0"/>
              <a:t>In 1999 there was a Review of the Register</a:t>
            </a:r>
            <a:r>
              <a:rPr lang="en-GB" baseline="0" dirty="0" smtClean="0"/>
              <a:t> and, to give you an idea of the respect with which EH sees DGT, they </a:t>
            </a:r>
            <a:r>
              <a:rPr lang="en-GB" dirty="0" smtClean="0"/>
              <a:t>were commissioned to carry out the Devon Review, via a desktop study. As a result, some additional public parks and cemeteries were added to the Register</a:t>
            </a:r>
            <a:r>
              <a:rPr lang="en-GB" baseline="0" dirty="0" smtClean="0"/>
              <a:t> (that was the theme the EH was interested in at the time).</a:t>
            </a:r>
            <a:endParaRPr lang="en-GB" dirty="0" smtClean="0"/>
          </a:p>
          <a:p>
            <a:pPr>
              <a:defRPr/>
            </a:pPr>
            <a:r>
              <a:rPr lang="en-GB" dirty="0" smtClean="0"/>
              <a:t> </a:t>
            </a:r>
          </a:p>
          <a:p>
            <a:pPr>
              <a:defRPr/>
            </a:pPr>
            <a:r>
              <a:rPr lang="en-GB" dirty="0" smtClean="0"/>
              <a:t>Generally</a:t>
            </a:r>
            <a:r>
              <a:rPr lang="en-GB" baseline="0" dirty="0" smtClean="0"/>
              <a:t> speaking, it’s pretty tough to get a site onto the Register, and Historic England are clear that currently they are only really looking at those applications where the nominated </a:t>
            </a:r>
            <a:r>
              <a:rPr lang="en-GB" dirty="0" smtClean="0"/>
              <a:t>site</a:t>
            </a:r>
            <a:r>
              <a:rPr lang="en-GB" baseline="0" dirty="0" smtClean="0"/>
              <a:t> is </a:t>
            </a:r>
            <a:r>
              <a:rPr lang="en-GB" dirty="0" smtClean="0"/>
              <a:t>under threat of development (or</a:t>
            </a:r>
            <a:r>
              <a:rPr lang="en-GB" baseline="0" dirty="0" smtClean="0"/>
              <a:t> if it is a 1WW memorial park). This threat of development </a:t>
            </a:r>
            <a:r>
              <a:rPr lang="en-GB" dirty="0" smtClean="0"/>
              <a:t>was the case at the Italian Garden of Great </a:t>
            </a:r>
            <a:r>
              <a:rPr lang="en-GB" dirty="0" err="1" smtClean="0"/>
              <a:t>Ambrook</a:t>
            </a:r>
            <a:r>
              <a:rPr lang="en-GB" dirty="0" smtClean="0"/>
              <a:t>, which DGT and others successfully saw onto the Register at Grade II recently after it was threatened I think with solar development.</a:t>
            </a:r>
          </a:p>
          <a:p>
            <a:pPr>
              <a:defRPr/>
            </a:pPr>
            <a:endParaRPr lang="en-GB" dirty="0" smtClean="0"/>
          </a:p>
          <a:p>
            <a:r>
              <a:rPr lang="en-GB" dirty="0" smtClean="0"/>
              <a:t>The Italian Garden at Great </a:t>
            </a:r>
            <a:r>
              <a:rPr lang="en-GB" dirty="0" err="1" smtClean="0"/>
              <a:t>Ambrook</a:t>
            </a:r>
            <a:r>
              <a:rPr lang="en-GB" dirty="0" smtClean="0"/>
              <a:t> was laid out between 1909 and 1912 by T H Lyon for Arthur Graham. </a:t>
            </a:r>
          </a:p>
          <a:p>
            <a:r>
              <a:rPr lang="en-GB" b="1" dirty="0" smtClean="0"/>
              <a:t>Designated</a:t>
            </a:r>
            <a:r>
              <a:rPr lang="en-GB" b="1" baseline="0" dirty="0" smtClean="0"/>
              <a:t>:</a:t>
            </a:r>
          </a:p>
          <a:p>
            <a:pPr marL="171450" indent="-171450">
              <a:buFont typeface="Arial" panose="020B0604020202020204" pitchFamily="34" charset="0"/>
              <a:buChar char="•"/>
            </a:pPr>
            <a:r>
              <a:rPr lang="en-GB" b="0" baseline="0" dirty="0" smtClean="0"/>
              <a:t>For </a:t>
            </a:r>
            <a:r>
              <a:rPr lang="en-GB" dirty="0" smtClean="0"/>
              <a:t>the unusual design of the garden, reflecting the early-C20 fashion for Italian style in gardens, but taking a more informal, picturesque approach suited to the Devon landscape within which it is set; </a:t>
            </a:r>
          </a:p>
          <a:p>
            <a:pPr marL="171450" indent="-171450">
              <a:buFont typeface="Arial" panose="020B0604020202020204" pitchFamily="34" charset="0"/>
              <a:buChar char="•"/>
            </a:pPr>
            <a:r>
              <a:rPr lang="en-GB" dirty="0" smtClean="0"/>
              <a:t>as the only surviving garden created by T H Lyon, a local architect with a more far-reaching role as first Director of the Cambridge School of Architecture, whose eclectic tastes are well represented in the garden design; </a:t>
            </a:r>
          </a:p>
          <a:p>
            <a:pPr marL="171450" indent="-171450">
              <a:buFont typeface="Arial" panose="020B0604020202020204" pitchFamily="34" charset="0"/>
              <a:buChar char="•"/>
            </a:pPr>
            <a:r>
              <a:rPr lang="en-GB" dirty="0" smtClean="0"/>
              <a:t>Because the garden includes a number of buildings and structures of unusual design, which form an integral part of the layout and experience of the site; </a:t>
            </a:r>
          </a:p>
          <a:p>
            <a:pPr marL="171450" indent="-171450">
              <a:buFont typeface="Arial" panose="020B0604020202020204" pitchFamily="34" charset="0"/>
              <a:buChar char="•"/>
            </a:pPr>
            <a:r>
              <a:rPr lang="en-GB" dirty="0" smtClean="0"/>
              <a:t>Because despite decades of neglect, the garden remains remarkably close to its original design, as evidenced by contemporary documents and photographs; </a:t>
            </a:r>
          </a:p>
          <a:p>
            <a:pPr marL="171450" indent="-171450">
              <a:buFont typeface="Arial" panose="020B0604020202020204" pitchFamily="34" charset="0"/>
              <a:buChar char="•"/>
            </a:pPr>
            <a:r>
              <a:rPr lang="en-GB" dirty="0" smtClean="0"/>
              <a:t>Because a number of mature trees and plants survive from the original planting scheme; </a:t>
            </a:r>
          </a:p>
          <a:p>
            <a:pPr marL="171450" indent="-171450">
              <a:buFont typeface="Arial" panose="020B0604020202020204" pitchFamily="34" charset="0"/>
              <a:buChar char="•"/>
            </a:pPr>
            <a:r>
              <a:rPr lang="en-GB" dirty="0" smtClean="0"/>
              <a:t>for the socio-historical context in which the garden was produced, being commissioned, designed, and written about by men linked by homosexuality as well as by aesthetic interests; </a:t>
            </a:r>
          </a:p>
          <a:p>
            <a:pPr marL="171450" indent="-171450">
              <a:buFont typeface="Arial" panose="020B0604020202020204" pitchFamily="34" charset="0"/>
              <a:buChar char="•"/>
            </a:pPr>
            <a:r>
              <a:rPr lang="en-GB" dirty="0" smtClean="0"/>
              <a:t>And because of</a:t>
            </a:r>
            <a:r>
              <a:rPr lang="en-GB" baseline="0" dirty="0" smtClean="0"/>
              <a:t> it’s </a:t>
            </a:r>
            <a:r>
              <a:rPr lang="en-GB" dirty="0" smtClean="0"/>
              <a:t>Group value with Grade II-listed Great </a:t>
            </a:r>
            <a:r>
              <a:rPr lang="en-GB" dirty="0" err="1" smtClean="0"/>
              <a:t>Ambrook</a:t>
            </a:r>
            <a:r>
              <a:rPr lang="en-GB" dirty="0" smtClean="0"/>
              <a:t> House, to which Lyon added a music room extension (pic) contemporaneous with the garden. </a:t>
            </a:r>
          </a:p>
          <a:p>
            <a:pPr>
              <a:defRPr/>
            </a:pPr>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0F1F6A2-1A7B-42A6-BB06-E5E16B871E27}" type="slidenum">
              <a:rPr lang="en-US" smtClean="0">
                <a:latin typeface="Calibri" panose="020F0502020204030204" pitchFamily="34" charset="0"/>
              </a:rPr>
              <a:pPr/>
              <a:t>17</a:t>
            </a:fld>
            <a:endParaRPr lang="en-US" smtClean="0">
              <a:latin typeface="Calibri" panose="020F0502020204030204" pitchFamily="34" charset="0"/>
            </a:endParaRPr>
          </a:p>
        </p:txBody>
      </p:sp>
    </p:spTree>
    <p:extLst>
      <p:ext uri="{BB962C8B-B14F-4D97-AF65-F5344CB8AC3E}">
        <p14:creationId xmlns:p14="http://schemas.microsoft.com/office/powerpoint/2010/main" val="1737946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dirty="0" smtClean="0">
                <a:ea typeface="ＭＳ Ｐゴシック" panose="020B0600070205080204" pitchFamily="34" charset="-128"/>
              </a:rPr>
              <a:t>But the National Heritage</a:t>
            </a:r>
            <a:r>
              <a:rPr lang="en-GB" baseline="0" dirty="0" smtClean="0">
                <a:ea typeface="ＭＳ Ｐゴシック" panose="020B0600070205080204" pitchFamily="34" charset="-128"/>
              </a:rPr>
              <a:t> List and Register aren’t the be all and end all, and CGTs really come into their own when it comes to local listing.</a:t>
            </a:r>
            <a:endParaRPr lang="en-GB" dirty="0" smtClean="0">
              <a:ea typeface="ＭＳ Ｐゴシック" panose="020B0600070205080204" pitchFamily="34" charset="-128"/>
            </a:endParaRPr>
          </a:p>
          <a:p>
            <a:pPr>
              <a:lnSpc>
                <a:spcPct val="90000"/>
              </a:lnSpc>
            </a:pPr>
            <a:r>
              <a:rPr lang="en-GB" dirty="0" smtClean="0">
                <a:ea typeface="ＭＳ Ｐゴシック" panose="020B0600070205080204" pitchFamily="34" charset="-128"/>
              </a:rPr>
              <a:t>Local Listing</a:t>
            </a:r>
            <a:r>
              <a:rPr lang="en-GB" baseline="0" dirty="0" smtClean="0">
                <a:ea typeface="ＭＳ Ｐゴシック" panose="020B0600070205080204" pitchFamily="34" charset="-128"/>
              </a:rPr>
              <a:t> involves </a:t>
            </a:r>
            <a:r>
              <a:rPr lang="en-GB" dirty="0" smtClean="0">
                <a:ea typeface="ＭＳ Ｐゴシック" panose="020B0600070205080204" pitchFamily="34" charset="-128"/>
              </a:rPr>
              <a:t>Non-designated local sites</a:t>
            </a:r>
            <a:r>
              <a:rPr lang="en-GB" baseline="0" dirty="0" smtClean="0">
                <a:ea typeface="ＭＳ Ｐゴシック" panose="020B0600070205080204" pitchFamily="34" charset="-128"/>
              </a:rPr>
              <a:t> that are</a:t>
            </a:r>
            <a:r>
              <a:rPr lang="en-GB" dirty="0" smtClean="0">
                <a:ea typeface="ＭＳ Ｐゴシック" panose="020B0600070205080204" pitchFamily="34" charset="-128"/>
              </a:rPr>
              <a:t> identified with/by local community against agreed, published criteria</a:t>
            </a:r>
          </a:p>
          <a:p>
            <a:pPr marL="0" marR="0" indent="0" algn="l" defTabSz="457200" rtl="0" eaLnBrk="0" fontAlgn="base" latinLnBrk="0" hangingPunct="0">
              <a:lnSpc>
                <a:spcPct val="90000"/>
              </a:lnSpc>
              <a:spcBef>
                <a:spcPct val="30000"/>
              </a:spcBef>
              <a:spcAft>
                <a:spcPct val="0"/>
              </a:spcAft>
              <a:buClrTx/>
              <a:buSzTx/>
              <a:buFontTx/>
              <a:buNone/>
              <a:tabLst/>
              <a:defRPr/>
            </a:pPr>
            <a:r>
              <a:rPr lang="en-GB" dirty="0" smtClean="0">
                <a:ea typeface="ＭＳ Ｐゴシック" panose="020B0600070205080204" pitchFamily="34" charset="-128"/>
              </a:rPr>
              <a:t>Local Lists are non-statutory</a:t>
            </a:r>
            <a:r>
              <a:rPr lang="en-GB" baseline="0" dirty="0" smtClean="0">
                <a:ea typeface="ＭＳ Ｐゴシック" panose="020B0600070205080204" pitchFamily="34" charset="-128"/>
              </a:rPr>
              <a:t> with therefore p</a:t>
            </a:r>
            <a:r>
              <a:rPr lang="en-GB" dirty="0" smtClean="0">
                <a:ea typeface="ＭＳ Ｐゴシック" panose="020B0600070205080204" pitchFamily="34" charset="-128"/>
              </a:rPr>
              <a:t>otentially limited protection</a:t>
            </a:r>
            <a:r>
              <a:rPr lang="en-US" baseline="0" dirty="0" smtClean="0">
                <a:solidFill>
                  <a:srgbClr val="000000"/>
                </a:solidFill>
                <a:ea typeface="ＭＳ Ｐゴシック" panose="020B0600070205080204" pitchFamily="34" charset="-128"/>
              </a:rPr>
              <a:t> but on the </a:t>
            </a:r>
            <a:r>
              <a:rPr lang="en-US" baseline="0" dirty="0" err="1" smtClean="0">
                <a:solidFill>
                  <a:srgbClr val="000000"/>
                </a:solidFill>
                <a:ea typeface="ＭＳ Ｐゴシック" panose="020B0600070205080204" pitchFamily="34" charset="-128"/>
              </a:rPr>
              <a:t>otherhand</a:t>
            </a:r>
            <a:r>
              <a:rPr lang="en-US" baseline="0" dirty="0" smtClean="0">
                <a:solidFill>
                  <a:srgbClr val="000000"/>
                </a:solidFill>
                <a:ea typeface="ＭＳ Ｐゴシック" panose="020B0600070205080204" pitchFamily="34" charset="-128"/>
              </a:rPr>
              <a:t> they are a g</a:t>
            </a:r>
            <a:r>
              <a:rPr lang="en-GB" dirty="0" err="1" smtClean="0">
                <a:ea typeface="ＭＳ Ｐゴシック" panose="020B0600070205080204" pitchFamily="34" charset="-128"/>
              </a:rPr>
              <a:t>ood</a:t>
            </a:r>
            <a:r>
              <a:rPr lang="en-GB" dirty="0" smtClean="0">
                <a:ea typeface="ＭＳ Ｐゴシック" panose="020B0600070205080204" pitchFamily="34" charset="-128"/>
              </a:rPr>
              <a:t> way of achieving greater recognition for local heritage assets, and the Lists often form Supplementary</a:t>
            </a:r>
            <a:r>
              <a:rPr lang="en-GB" baseline="0" dirty="0" smtClean="0">
                <a:ea typeface="ＭＳ Ｐゴシック" panose="020B0600070205080204" pitchFamily="34" charset="-128"/>
              </a:rPr>
              <a:t> Planning Guidance</a:t>
            </a:r>
            <a:r>
              <a:rPr lang="en-GB" dirty="0" smtClean="0">
                <a:ea typeface="ＭＳ Ｐゴシック" panose="020B0600070205080204" pitchFamily="34" charset="-128"/>
              </a:rPr>
              <a:t>  the Local Plan </a:t>
            </a:r>
          </a:p>
          <a:p>
            <a:pPr>
              <a:lnSpc>
                <a:spcPct val="90000"/>
              </a:lnSpc>
            </a:pPr>
            <a:r>
              <a:rPr lang="en-GB" dirty="0" smtClean="0">
                <a:ea typeface="ＭＳ Ｐゴシック" panose="020B0600070205080204" pitchFamily="34" charset="-128"/>
              </a:rPr>
              <a:t>Lots</a:t>
            </a:r>
            <a:r>
              <a:rPr lang="en-GB" baseline="0" dirty="0" smtClean="0">
                <a:ea typeface="ＭＳ Ｐゴシック" panose="020B0600070205080204" pitchFamily="34" charset="-128"/>
              </a:rPr>
              <a:t> of CGTs have been channelling their research into Local Lists , through building relationships with their local authorities.</a:t>
            </a:r>
            <a:endParaRPr lang="en-GB" dirty="0" smtClean="0">
              <a:ea typeface="ＭＳ Ｐゴシック" panose="020B0600070205080204" pitchFamily="34" charset="-128"/>
            </a:endParaRPr>
          </a:p>
          <a:p>
            <a:pPr>
              <a:lnSpc>
                <a:spcPct val="90000"/>
              </a:lnSpc>
            </a:pPr>
            <a:endParaRPr lang="en-GB" dirty="0" smtClean="0">
              <a:ea typeface="ＭＳ Ｐゴシック" panose="020B0600070205080204" pitchFamily="34" charset="-128"/>
            </a:endParaRPr>
          </a:p>
          <a:p>
            <a:pPr>
              <a:lnSpc>
                <a:spcPct val="90000"/>
              </a:lnSpc>
            </a:pPr>
            <a:endParaRPr lang="en-GB" dirty="0" smtClean="0">
              <a:ea typeface="ＭＳ Ｐゴシック" panose="020B0600070205080204" pitchFamily="34" charset="-128"/>
            </a:endParaRPr>
          </a:p>
          <a:p>
            <a:endParaRPr lang="en-GB" dirty="0" smtClean="0">
              <a:ea typeface="ＭＳ Ｐゴシック" panose="020B0600070205080204"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0A846B-74BF-41EE-BF41-CC0F9885304A}" type="slidenum">
              <a:rPr lang="en-US" smtClean="0">
                <a:latin typeface="Calibri" panose="020F0502020204030204" pitchFamily="34" charset="0"/>
              </a:rPr>
              <a:pPr/>
              <a:t>18</a:t>
            </a:fld>
            <a:endParaRPr lang="en-US" smtClean="0">
              <a:latin typeface="Calibri" panose="020F0502020204030204" pitchFamily="34" charset="0"/>
            </a:endParaRPr>
          </a:p>
        </p:txBody>
      </p:sp>
    </p:spTree>
    <p:extLst>
      <p:ext uri="{BB962C8B-B14F-4D97-AF65-F5344CB8AC3E}">
        <p14:creationId xmlns:p14="http://schemas.microsoft.com/office/powerpoint/2010/main" val="378913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effectLst/>
              </a:rPr>
              <a:t>Kent GT’s Compendium</a:t>
            </a:r>
            <a:r>
              <a:rPr lang="en-GB" baseline="0" dirty="0" smtClean="0">
                <a:effectLst/>
              </a:rPr>
              <a:t> is always a good example, because their reports are fully compliant with the EH Local Listing guidance!</a:t>
            </a:r>
            <a:endParaRPr lang="en-GB" dirty="0" smtClean="0">
              <a:effectLst/>
            </a:endParaRPr>
          </a:p>
          <a:p>
            <a:r>
              <a:rPr lang="en-GB" dirty="0" smtClean="0">
                <a:effectLst/>
              </a:rPr>
              <a:t>In the early 1990s, Kent Gardens Trust in association with Kent County Council produced a register of significant parks and gardens within the county (The Kent Gardens Compendium). This compendium has been of considerable benefit to the various planning departments in Kent in enabling them to identify sites which will need to be protected. This is common</a:t>
            </a:r>
            <a:r>
              <a:rPr lang="en-GB" baseline="0" dirty="0" smtClean="0">
                <a:effectLst/>
              </a:rPr>
              <a:t> to many CGTs.</a:t>
            </a:r>
            <a:endParaRPr lang="en-GB" dirty="0" smtClean="0">
              <a:effectLst/>
            </a:endParaRPr>
          </a:p>
          <a:p>
            <a:r>
              <a:rPr lang="en-GB" dirty="0" smtClean="0">
                <a:effectLst/>
              </a:rPr>
              <a:t>But</a:t>
            </a:r>
            <a:r>
              <a:rPr lang="en-GB" baseline="0" dirty="0" smtClean="0">
                <a:effectLst/>
              </a:rPr>
              <a:t> KGT since</a:t>
            </a:r>
            <a:r>
              <a:rPr lang="en-GB" dirty="0" smtClean="0">
                <a:effectLst/>
              </a:rPr>
              <a:t> felt that this register needed to be updated and formalised in greater detail, so embarked</a:t>
            </a:r>
            <a:r>
              <a:rPr lang="en-GB" baseline="0" dirty="0" smtClean="0">
                <a:effectLst/>
              </a:rPr>
              <a:t> on the Kent Compendium Review Project</a:t>
            </a:r>
            <a:r>
              <a:rPr lang="en-GB" dirty="0" smtClean="0">
                <a:effectLst/>
              </a:rPr>
              <a:t>. Since 2009, a group of volunteers have been trained to systematically research and record gardens identified as being of significant historical or social interest. Major gardens in the care of bodies such as the National Trust and English Heritage were excluded as they are already well documented, but all the reports are written up in an English Heritage approved format. I’ve got an example entry on display here.</a:t>
            </a:r>
          </a:p>
          <a:p>
            <a:r>
              <a:rPr lang="en-GB" dirty="0" smtClean="0">
                <a:effectLst/>
              </a:rPr>
              <a:t>Volunteers have now looked at parks and gardens in the areas covered by Tunbridge Wells Borough Council and Sevenoaks District Council and the reports have been presented to the two councils and should provide valuable source material to the respective planning departments. They have also done some reports for Thanet District Council and are now engaged in a major project for Medway Council. They are very grateful to all the councils we have worked with for their support. </a:t>
            </a:r>
          </a:p>
          <a:p>
            <a:pPr eaLnBrk="1" hangingPunct="1"/>
            <a:endParaRPr lang="en-GB" dirty="0" smtClean="0"/>
          </a:p>
        </p:txBody>
      </p:sp>
      <p:sp>
        <p:nvSpPr>
          <p:cNvPr id="4" name="Slide Number Placeholder 3"/>
          <p:cNvSpPr>
            <a:spLocks noGrp="1"/>
          </p:cNvSpPr>
          <p:nvPr>
            <p:ph type="sldNum" sz="quarter" idx="10"/>
          </p:nvPr>
        </p:nvSpPr>
        <p:spPr/>
        <p:txBody>
          <a:bodyPr/>
          <a:lstStyle/>
          <a:p>
            <a:pPr>
              <a:defRPr/>
            </a:pPr>
            <a:fld id="{D538E93E-FBFE-407E-B01E-39B39FD52DA7}" type="slidenum">
              <a:rPr lang="en-US" smtClean="0"/>
              <a:pPr>
                <a:defRPr/>
              </a:pPr>
              <a:t>19</a:t>
            </a:fld>
            <a:endParaRPr lang="en-US"/>
          </a:p>
        </p:txBody>
      </p:sp>
    </p:spTree>
    <p:extLst>
      <p:ext uri="{BB962C8B-B14F-4D97-AF65-F5344CB8AC3E}">
        <p14:creationId xmlns:p14="http://schemas.microsoft.com/office/powerpoint/2010/main" val="194843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anose="020B0600070205080204" pitchFamily="34" charset="-128"/>
              </a:rPr>
              <a:t>What are CGTs? Well, here’s a gallery to give you an idea of the jolly things they’re up to. We’re talking about visiting landscapes, studying landscapes, recording, discussing with likeminded people, undertaking work in the planning system, raising the profile of landscapes, fighting the corner.</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DB14DB-215C-40A2-A0D7-E1CF8FD3EEB5}" type="slidenum">
              <a:rPr lang="en-US" smtClean="0">
                <a:latin typeface="Calibri" panose="020F0502020204030204" pitchFamily="34" charset="0"/>
              </a:rPr>
              <a:pPr/>
              <a:t>2</a:t>
            </a:fld>
            <a:endParaRPr lang="en-US" smtClean="0">
              <a:latin typeface="Calibri" panose="020F0502020204030204" pitchFamily="34" charset="0"/>
            </a:endParaRPr>
          </a:p>
        </p:txBody>
      </p:sp>
    </p:spTree>
    <p:extLst>
      <p:ext uri="{BB962C8B-B14F-4D97-AF65-F5344CB8AC3E}">
        <p14:creationId xmlns:p14="http://schemas.microsoft.com/office/powerpoint/2010/main" val="3010635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a:defRPr/>
            </a:pPr>
            <a:r>
              <a:rPr lang="en-GB" dirty="0" smtClean="0"/>
              <a:t>Increasingly though, CGTs are hearing our calls to make sure that their research is used to the benefit of conservation, by adding it the Historic Environment Records (HERs).</a:t>
            </a:r>
          </a:p>
          <a:p>
            <a:pPr>
              <a:defRPr/>
            </a:pPr>
            <a:r>
              <a:rPr lang="en-GB" dirty="0" smtClean="0"/>
              <a:t>These are local authority run public access records </a:t>
            </a:r>
            <a:r>
              <a:rPr lang="en-US" altLang="en-US" dirty="0" smtClean="0"/>
              <a:t>of the whole historic environment of a county, district or unitary authority that can be linked to a specific spatial entity or location. Generally but not always available on internet.</a:t>
            </a:r>
          </a:p>
          <a:p>
            <a:pPr>
              <a:defRPr/>
            </a:pPr>
            <a:endParaRPr lang="en-US" altLang="en-US" dirty="0" smtClean="0"/>
          </a:p>
          <a:p>
            <a:pPr>
              <a:defRPr/>
            </a:pPr>
            <a:r>
              <a:rPr lang="en-US" altLang="en-US" dirty="0" smtClean="0"/>
              <a:t>HERs cover all kinds of sites:</a:t>
            </a:r>
          </a:p>
          <a:p>
            <a:pPr eaLnBrk="1" hangingPunct="1">
              <a:lnSpc>
                <a:spcPct val="90000"/>
              </a:lnSpc>
              <a:buFont typeface="Wingdings" panose="05000000000000000000" pitchFamily="2" charset="2"/>
              <a:buNone/>
              <a:defRPr/>
            </a:pPr>
            <a:r>
              <a:rPr lang="en-GB" altLang="en-US" dirty="0" smtClean="0"/>
              <a:t>Most records include:</a:t>
            </a:r>
          </a:p>
          <a:p>
            <a:pPr marL="171450" indent="-171450" eaLnBrk="1" hangingPunct="1">
              <a:lnSpc>
                <a:spcPct val="90000"/>
              </a:lnSpc>
              <a:buFont typeface="Arial" panose="020B0604020202020204" pitchFamily="34" charset="0"/>
              <a:buChar char="•"/>
              <a:defRPr/>
            </a:pPr>
            <a:r>
              <a:rPr lang="en-GB" altLang="en-US" dirty="0" smtClean="0"/>
              <a:t>Nationally designated sites (Scheduled Monuments, Registered Parks and Gardens, Listed Buildings)</a:t>
            </a:r>
          </a:p>
          <a:p>
            <a:pPr marL="171450" indent="-171450" eaLnBrk="1" hangingPunct="1">
              <a:lnSpc>
                <a:spcPct val="90000"/>
              </a:lnSpc>
              <a:buFont typeface="Arial" panose="020B0604020202020204" pitchFamily="34" charset="0"/>
              <a:buChar char="•"/>
              <a:defRPr/>
            </a:pPr>
            <a:r>
              <a:rPr lang="en-GB" altLang="en-US" dirty="0" smtClean="0"/>
              <a:t>Locally designated sites (Conservation Areas, Locally Listed Buildings)</a:t>
            </a:r>
          </a:p>
          <a:p>
            <a:pPr marL="171450" indent="-171450" eaLnBrk="1" hangingPunct="1">
              <a:lnSpc>
                <a:spcPct val="90000"/>
              </a:lnSpc>
              <a:buFont typeface="Arial" panose="020B0604020202020204" pitchFamily="34" charset="0"/>
              <a:buChar char="•"/>
              <a:defRPr/>
            </a:pPr>
            <a:r>
              <a:rPr lang="en-GB" altLang="en-US" dirty="0" smtClean="0"/>
              <a:t>all reported archaeological sites </a:t>
            </a:r>
          </a:p>
          <a:p>
            <a:pPr marL="171450" indent="-171450" eaLnBrk="1" hangingPunct="1">
              <a:lnSpc>
                <a:spcPct val="90000"/>
              </a:lnSpc>
              <a:buFont typeface="Arial" panose="020B0604020202020204" pitchFamily="34" charset="0"/>
              <a:buChar char="•"/>
              <a:defRPr/>
            </a:pPr>
            <a:r>
              <a:rPr lang="en-GB" altLang="en-US" dirty="0" smtClean="0"/>
              <a:t>historic buildings</a:t>
            </a:r>
          </a:p>
          <a:p>
            <a:pPr marL="171450" indent="-171450" eaLnBrk="1" hangingPunct="1">
              <a:lnSpc>
                <a:spcPct val="90000"/>
              </a:lnSpc>
              <a:buFont typeface="Arial" panose="020B0604020202020204" pitchFamily="34" charset="0"/>
              <a:buChar char="•"/>
              <a:defRPr/>
            </a:pPr>
            <a:r>
              <a:rPr lang="en-GB" altLang="en-US" dirty="0" smtClean="0"/>
              <a:t>historic landscapes</a:t>
            </a:r>
          </a:p>
          <a:p>
            <a:pPr marL="171450" indent="-171450" eaLnBrk="1" hangingPunct="1">
              <a:lnSpc>
                <a:spcPct val="90000"/>
              </a:lnSpc>
              <a:buFont typeface="Arial" panose="020B0604020202020204" pitchFamily="34" charset="0"/>
              <a:buChar char="•"/>
              <a:defRPr/>
            </a:pPr>
            <a:r>
              <a:rPr lang="en-GB" altLang="en-US" dirty="0" smtClean="0"/>
              <a:t>archaeological events (investigations, surveys </a:t>
            </a:r>
            <a:r>
              <a:rPr lang="en-GB" altLang="en-US" dirty="0" err="1" smtClean="0"/>
              <a:t>etc</a:t>
            </a:r>
            <a:r>
              <a:rPr lang="en-GB" altLang="en-US" dirty="0" smtClean="0"/>
              <a:t>)</a:t>
            </a:r>
          </a:p>
          <a:p>
            <a:pPr eaLnBrk="1" hangingPunct="1">
              <a:lnSpc>
                <a:spcPct val="90000"/>
              </a:lnSpc>
              <a:defRPr/>
            </a:pPr>
            <a:endParaRPr lang="en-US" altLang="en-US" dirty="0" smtClean="0"/>
          </a:p>
          <a:p>
            <a:pPr eaLnBrk="1" hangingPunct="1">
              <a:buFont typeface="Arial" panose="020B0604020202020204" pitchFamily="34" charset="0"/>
              <a:buNone/>
              <a:defRPr/>
            </a:pPr>
            <a:r>
              <a:rPr lang="en-US" altLang="en-US" dirty="0" smtClean="0"/>
              <a:t>A record for a particular site can comprise of </a:t>
            </a:r>
          </a:p>
          <a:p>
            <a:pPr marL="171450" indent="-171450" eaLnBrk="1" hangingPunct="1">
              <a:buFont typeface="Arial" panose="020B0604020202020204" pitchFamily="34" charset="0"/>
              <a:buChar char="•"/>
              <a:defRPr/>
            </a:pPr>
            <a:r>
              <a:rPr lang="en-US" altLang="en-US" dirty="0" smtClean="0"/>
              <a:t>a </a:t>
            </a:r>
            <a:r>
              <a:rPr lang="en-US" altLang="en-US" dirty="0" err="1" smtClean="0"/>
              <a:t>computerised</a:t>
            </a:r>
            <a:r>
              <a:rPr lang="en-US" altLang="en-US" dirty="0" smtClean="0"/>
              <a:t> database linked to GIS mapping</a:t>
            </a:r>
          </a:p>
          <a:p>
            <a:pPr marL="171450" indent="-171450" eaLnBrk="1" hangingPunct="1">
              <a:buFont typeface="Arial" panose="020B0604020202020204" pitchFamily="34" charset="0"/>
              <a:buChar char="•"/>
              <a:defRPr/>
            </a:pPr>
            <a:r>
              <a:rPr lang="en-US" altLang="en-US" dirty="0" smtClean="0"/>
              <a:t>reports</a:t>
            </a:r>
          </a:p>
          <a:p>
            <a:pPr marL="171450" indent="-171450" eaLnBrk="1" hangingPunct="1">
              <a:buFont typeface="Arial" panose="020B0604020202020204" pitchFamily="34" charset="0"/>
              <a:buChar char="•"/>
              <a:defRPr/>
            </a:pPr>
            <a:r>
              <a:rPr lang="en-US" altLang="en-US" dirty="0" smtClean="0"/>
              <a:t>illustrations</a:t>
            </a:r>
          </a:p>
          <a:p>
            <a:pPr marL="171450" indent="-171450" eaLnBrk="1" hangingPunct="1">
              <a:buFont typeface="Arial" panose="020B0604020202020204" pitchFamily="34" charset="0"/>
              <a:buChar char="•"/>
              <a:defRPr/>
            </a:pPr>
            <a:r>
              <a:rPr lang="en-US" altLang="en-US" dirty="0" smtClean="0"/>
              <a:t>aerial photographs</a:t>
            </a:r>
          </a:p>
          <a:p>
            <a:pPr marL="171450" indent="-171450" eaLnBrk="1" hangingPunct="1">
              <a:buFont typeface="Arial" panose="020B0604020202020204" pitchFamily="34" charset="0"/>
              <a:buChar char="•"/>
              <a:defRPr/>
            </a:pPr>
            <a:r>
              <a:rPr lang="en-US" altLang="en-US" dirty="0" smtClean="0"/>
              <a:t>historic mapping</a:t>
            </a:r>
          </a:p>
          <a:p>
            <a:pPr marL="171450" indent="-171450" eaLnBrk="1" hangingPunct="1">
              <a:buFont typeface="Arial" panose="020B0604020202020204" pitchFamily="34" charset="0"/>
              <a:buChar char="•"/>
              <a:defRPr/>
            </a:pPr>
            <a:r>
              <a:rPr lang="en-US" altLang="en-US" dirty="0" smtClean="0"/>
              <a:t>other backup material</a:t>
            </a:r>
          </a:p>
          <a:p>
            <a:pPr marL="171450" indent="-171450" eaLnBrk="1" hangingPunct="1">
              <a:buFont typeface="Arial" panose="020B0604020202020204" pitchFamily="34" charset="0"/>
              <a:buChar char="•"/>
              <a:defRPr/>
            </a:pPr>
            <a:r>
              <a:rPr lang="en-US" altLang="en-US" dirty="0" smtClean="0"/>
              <a:t>library</a:t>
            </a:r>
          </a:p>
          <a:p>
            <a:pPr marL="171450" indent="-171450" eaLnBrk="1" hangingPunct="1">
              <a:buFont typeface="Arial" panose="020B0604020202020204" pitchFamily="34" charset="0"/>
              <a:buChar char="•"/>
              <a:defRPr/>
            </a:pPr>
            <a:r>
              <a:rPr lang="en-US" altLang="en-US" dirty="0" smtClean="0"/>
              <a:t>online HER websites</a:t>
            </a:r>
          </a:p>
          <a:p>
            <a:pPr>
              <a:defRPr/>
            </a:pPr>
            <a:endParaRPr lang="en-US" altLang="en-US" dirty="0" smtClean="0"/>
          </a:p>
          <a:p>
            <a:pPr>
              <a:defRPr/>
            </a:pPr>
            <a:r>
              <a:rPr lang="en-US" altLang="en-US" dirty="0" smtClean="0"/>
              <a:t>On screen here is an example of the kind of hi-tech mapping, layering and interrogation that HERs can make possible by pooling together various pieces of research and record. Basically, they can take our research and give it wings!</a:t>
            </a:r>
          </a:p>
          <a:p>
            <a:pPr>
              <a:defRPr/>
            </a:pPr>
            <a:endParaRPr lang="en-US" altLang="en-US" dirty="0" smtClean="0"/>
          </a:p>
          <a:p>
            <a:pPr>
              <a:defRPr/>
            </a:pPr>
            <a:r>
              <a:rPr lang="en-US" altLang="en-US" dirty="0" smtClean="0"/>
              <a:t>Who uses HERs? </a:t>
            </a:r>
          </a:p>
          <a:p>
            <a:pPr marL="171450" indent="-171450" eaLnBrk="1" hangingPunct="1">
              <a:buFont typeface="Arial" panose="020B0604020202020204" pitchFamily="34" charset="0"/>
              <a:buChar char="•"/>
              <a:defRPr/>
            </a:pPr>
            <a:r>
              <a:rPr lang="en-GB" altLang="en-US" dirty="0" smtClean="0"/>
              <a:t>local residents and community groups </a:t>
            </a:r>
          </a:p>
          <a:p>
            <a:pPr marL="171450" indent="-171450" eaLnBrk="1" hangingPunct="1">
              <a:buFont typeface="Arial" panose="020B0604020202020204" pitchFamily="34" charset="0"/>
              <a:buChar char="•"/>
              <a:defRPr/>
            </a:pPr>
            <a:r>
              <a:rPr lang="en-GB" altLang="en-US" dirty="0" smtClean="0"/>
              <a:t>students and academics </a:t>
            </a:r>
          </a:p>
          <a:p>
            <a:pPr marL="171450" indent="-171450" eaLnBrk="1" hangingPunct="1">
              <a:buFont typeface="Arial" panose="020B0604020202020204" pitchFamily="34" charset="0"/>
              <a:buChar char="•"/>
              <a:defRPr/>
            </a:pPr>
            <a:r>
              <a:rPr lang="en-GB" altLang="en-US" dirty="0" smtClean="0"/>
              <a:t>schools</a:t>
            </a:r>
          </a:p>
          <a:p>
            <a:pPr marL="171450" indent="-171450" eaLnBrk="1" hangingPunct="1">
              <a:buFont typeface="Arial" panose="020B0604020202020204" pitchFamily="34" charset="0"/>
              <a:buChar char="•"/>
              <a:defRPr/>
            </a:pPr>
            <a:r>
              <a:rPr lang="en-GB" altLang="en-US" dirty="0" smtClean="0"/>
              <a:t>commercial contractors and consultants</a:t>
            </a:r>
          </a:p>
          <a:p>
            <a:pPr marL="171450" indent="-171450" eaLnBrk="1" hangingPunct="1">
              <a:buFont typeface="Arial" panose="020B0604020202020204" pitchFamily="34" charset="0"/>
              <a:buChar char="•"/>
              <a:defRPr/>
            </a:pPr>
            <a:r>
              <a:rPr lang="en-GB" altLang="en-US" dirty="0" smtClean="0"/>
              <a:t>government and other national agencies</a:t>
            </a:r>
            <a:br>
              <a:rPr lang="en-GB" altLang="en-US" dirty="0" smtClean="0"/>
            </a:br>
            <a:r>
              <a:rPr lang="en-GB" altLang="en-US" dirty="0" smtClean="0"/>
              <a:t>And the really exciting bit is:</a:t>
            </a:r>
          </a:p>
          <a:p>
            <a:pPr marL="171450" indent="-171450" eaLnBrk="1" hangingPunct="1">
              <a:buFont typeface="Arial" panose="020B0604020202020204" pitchFamily="34" charset="0"/>
              <a:buChar char="•"/>
              <a:defRPr/>
            </a:pPr>
            <a:r>
              <a:rPr lang="en-GB" altLang="en-US" dirty="0" smtClean="0"/>
              <a:t>local authority planning officers</a:t>
            </a:r>
          </a:p>
          <a:p>
            <a:pPr marL="171450" indent="-171450" eaLnBrk="1" hangingPunct="1">
              <a:buFont typeface="Arial" panose="020B0604020202020204" pitchFamily="34" charset="0"/>
              <a:buChar char="•"/>
              <a:defRPr/>
            </a:pPr>
            <a:r>
              <a:rPr lang="en-GB" altLang="en-US" dirty="0" smtClean="0"/>
              <a:t>conservation and historic building officers</a:t>
            </a:r>
            <a:br>
              <a:rPr lang="en-GB" altLang="en-US" dirty="0" smtClean="0"/>
            </a:br>
            <a:endParaRPr lang="en-GB" altLang="en-US" dirty="0" smtClean="0"/>
          </a:p>
          <a:p>
            <a:pPr marL="171450" indent="-171450" eaLnBrk="1" hangingPunct="1">
              <a:buFont typeface="Arial" panose="020B0604020202020204" pitchFamily="34" charset="0"/>
              <a:buChar char="•"/>
              <a:defRPr/>
            </a:pPr>
            <a:r>
              <a:rPr lang="en-GB" altLang="en-US" dirty="0" smtClean="0"/>
              <a:t>You may or may not know that the government’s planning framework that local planning authorities have to work to (National Planning Policy Framework, NPPF) obliges planning applicants to consider the significance of a heritage asset in their application, and local authorities to again consider the significance of heritage assets in making a decision. In doing so NPPF obliges local authorities to maintain these Historic Environment Records as the place where this information will be found. So, you can see that if local authority officers consult the HER in order to decide whether an application will have an unacceptably detrimental effect on a heritage asset or not, it is huge power to CGTs’ elbow if we can have made sure that the information we want officers to see with regard to a site’s importance is on there! </a:t>
            </a:r>
          </a:p>
          <a:p>
            <a:pPr>
              <a:defRPr/>
            </a:pPr>
            <a:endParaRPr lang="en-US" altLang="en-US" dirty="0" smtClean="0"/>
          </a:p>
          <a:p>
            <a:pPr>
              <a:defRPr/>
            </a:pPr>
            <a:endParaRPr lang="en-GB"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CFA451-C150-44BA-8266-D0E84769676D}" type="slidenum">
              <a:rPr lang="en-US" smtClean="0">
                <a:latin typeface="Calibri" panose="020F0502020204030204" pitchFamily="34" charset="0"/>
              </a:rPr>
              <a:pPr/>
              <a:t>20</a:t>
            </a:fld>
            <a:endParaRPr lang="en-US" smtClean="0">
              <a:latin typeface="Calibri" panose="020F0502020204030204" pitchFamily="34" charset="0"/>
            </a:endParaRPr>
          </a:p>
        </p:txBody>
      </p:sp>
    </p:spTree>
    <p:extLst>
      <p:ext uri="{BB962C8B-B14F-4D97-AF65-F5344CB8AC3E}">
        <p14:creationId xmlns:p14="http://schemas.microsoft.com/office/powerpoint/2010/main" val="4150295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dirty="0" smtClean="0">
                <a:solidFill>
                  <a:schemeClr val="tx1"/>
                </a:solidFill>
                <a:effectLst/>
                <a:latin typeface="+mn-lt"/>
                <a:ea typeface="ＭＳ Ｐゴシック" pitchFamily="-84" charset="-128"/>
                <a:cs typeface="ＭＳ Ｐゴシック" pitchFamily="-84" charset="-128"/>
              </a:rPr>
              <a:t>I’ll just give you an example of</a:t>
            </a:r>
            <a:r>
              <a:rPr lang="en-GB" sz="1200" kern="1200" baseline="0" dirty="0" smtClean="0">
                <a:solidFill>
                  <a:schemeClr val="tx1"/>
                </a:solidFill>
                <a:effectLst/>
                <a:latin typeface="+mn-lt"/>
                <a:ea typeface="ＭＳ Ｐゴシック" pitchFamily="-84" charset="-128"/>
                <a:cs typeface="ＭＳ Ｐゴシック" pitchFamily="-84" charset="-128"/>
              </a:rPr>
              <a:t> a CGT that’s making great links with it’s HER at the moment – Avon.</a:t>
            </a:r>
          </a:p>
          <a:p>
            <a:r>
              <a:rPr lang="en-GB" sz="1200" kern="1200" dirty="0" smtClean="0">
                <a:solidFill>
                  <a:schemeClr val="tx1"/>
                </a:solidFill>
                <a:effectLst/>
                <a:latin typeface="+mn-lt"/>
                <a:ea typeface="ＭＳ Ｐゴシック" pitchFamily="-84" charset="-128"/>
                <a:cs typeface="ＭＳ Ｐゴシック" pitchFamily="-84" charset="-128"/>
              </a:rPr>
              <a:t>There are four unitary authorities in Avon – North Somerset, South Gloucestershire, Bristol City and Bath &amp; North East Somerset.  </a:t>
            </a:r>
          </a:p>
          <a:p>
            <a:r>
              <a:rPr lang="en-GB" sz="1200" kern="1200" dirty="0" smtClean="0">
                <a:solidFill>
                  <a:schemeClr val="tx1"/>
                </a:solidFill>
                <a:effectLst/>
                <a:latin typeface="+mn-lt"/>
                <a:ea typeface="ＭＳ Ｐゴシック" pitchFamily="-84" charset="-128"/>
                <a:cs typeface="ＭＳ Ｐゴシック" pitchFamily="-84" charset="-128"/>
              </a:rPr>
              <a:t>Avon GT has established particularly strong links with North Somerset and South Gloucestershire.</a:t>
            </a:r>
          </a:p>
          <a:p>
            <a:r>
              <a:rPr lang="en-GB" sz="1200" b="0" kern="1200" dirty="0" smtClean="0">
                <a:solidFill>
                  <a:schemeClr val="tx1"/>
                </a:solidFill>
                <a:effectLst/>
                <a:latin typeface="+mn-lt"/>
                <a:ea typeface="ＭＳ Ｐゴシック" pitchFamily="-84" charset="-128"/>
                <a:cs typeface="ＭＳ Ｐゴシック" pitchFamily="-84" charset="-128"/>
              </a:rPr>
              <a:t>At North Somerset </a:t>
            </a:r>
            <a:r>
              <a:rPr lang="en-GB" sz="1200" kern="1200" dirty="0" smtClean="0">
                <a:solidFill>
                  <a:schemeClr val="tx1"/>
                </a:solidFill>
                <a:effectLst/>
                <a:latin typeface="+mn-lt"/>
                <a:ea typeface="ＭＳ Ｐゴシック" pitchFamily="-84" charset="-128"/>
                <a:cs typeface="ＭＳ Ｐゴシック" pitchFamily="-84" charset="-128"/>
              </a:rPr>
              <a:t>the HER officer is part-time and so welcomes any information the Trust can pass on. They have had several meetings with him over the last two years including one where the HER</a:t>
            </a:r>
            <a:r>
              <a:rPr lang="en-GB" sz="1200" kern="1200" baseline="0" dirty="0" smtClean="0">
                <a:solidFill>
                  <a:schemeClr val="tx1"/>
                </a:solidFill>
                <a:effectLst/>
                <a:latin typeface="+mn-lt"/>
                <a:ea typeface="ＭＳ Ｐゴシック" pitchFamily="-84" charset="-128"/>
                <a:cs typeface="ＭＳ Ｐゴシック" pitchFamily="-84" charset="-128"/>
              </a:rPr>
              <a:t> officer</a:t>
            </a:r>
            <a:r>
              <a:rPr lang="en-GB" sz="1200" kern="1200" dirty="0" smtClean="0">
                <a:solidFill>
                  <a:schemeClr val="tx1"/>
                </a:solidFill>
                <a:effectLst/>
                <a:latin typeface="+mn-lt"/>
                <a:ea typeface="ＭＳ Ｐゴシック" pitchFamily="-84" charset="-128"/>
                <a:cs typeface="ＭＳ Ｐゴシック" pitchFamily="-84" charset="-128"/>
              </a:rPr>
              <a:t> suggested certain sites relating to parks and gardens which he felt would benefit from further research</a:t>
            </a:r>
            <a:r>
              <a:rPr lang="en-GB" sz="1200" kern="1200" baseline="0" dirty="0" smtClean="0">
                <a:solidFill>
                  <a:schemeClr val="tx1"/>
                </a:solidFill>
                <a:effectLst/>
                <a:latin typeface="+mn-lt"/>
                <a:ea typeface="ＭＳ Ｐゴシック" pitchFamily="-84" charset="-128"/>
                <a:cs typeface="ＭＳ Ｐゴシック" pitchFamily="-84" charset="-128"/>
              </a:rPr>
              <a:t> </a:t>
            </a:r>
            <a:r>
              <a:rPr lang="en-GB" sz="1200" kern="1200" dirty="0" smtClean="0">
                <a:solidFill>
                  <a:schemeClr val="tx1"/>
                </a:solidFill>
                <a:effectLst/>
                <a:latin typeface="+mn-lt"/>
                <a:ea typeface="ＭＳ Ｐゴシック" pitchFamily="-84" charset="-128"/>
                <a:cs typeface="ＭＳ Ｐゴシック" pitchFamily="-84" charset="-128"/>
              </a:rPr>
              <a:t>by the Trust’s volunteer researchers.  </a:t>
            </a:r>
          </a:p>
          <a:p>
            <a:r>
              <a:rPr lang="en-GB" sz="1200" b="0" kern="1200" dirty="0" smtClean="0">
                <a:solidFill>
                  <a:schemeClr val="tx1"/>
                </a:solidFill>
                <a:effectLst/>
                <a:latin typeface="+mn-lt"/>
                <a:ea typeface="ＭＳ Ｐゴシック" pitchFamily="-84" charset="-128"/>
                <a:cs typeface="ＭＳ Ｐゴシック" pitchFamily="-84" charset="-128"/>
              </a:rPr>
              <a:t>South Gloucestershire </a:t>
            </a:r>
            <a:r>
              <a:rPr lang="en-GB" sz="1200" kern="1200" dirty="0" smtClean="0">
                <a:solidFill>
                  <a:schemeClr val="tx1"/>
                </a:solidFill>
                <a:effectLst/>
                <a:latin typeface="+mn-lt"/>
                <a:ea typeface="ＭＳ Ｐゴシック" pitchFamily="-84" charset="-128"/>
                <a:cs typeface="ＭＳ Ｐゴシック" pitchFamily="-84" charset="-128"/>
              </a:rPr>
              <a:t>– officer has two posts as he is the HER officer and Archaeological Officer.  He will send AGT digital copies of historic maps for any site they are researching,</a:t>
            </a:r>
            <a:r>
              <a:rPr lang="en-GB" sz="1200" kern="1200" baseline="0" dirty="0" smtClean="0">
                <a:solidFill>
                  <a:schemeClr val="tx1"/>
                </a:solidFill>
                <a:effectLst/>
                <a:latin typeface="+mn-lt"/>
                <a:ea typeface="ＭＳ Ｐゴシック" pitchFamily="-84" charset="-128"/>
                <a:cs typeface="ＭＳ Ｐゴシック" pitchFamily="-84" charset="-128"/>
              </a:rPr>
              <a:t> and a</a:t>
            </a:r>
            <a:r>
              <a:rPr lang="en-GB" sz="1200" kern="1200" dirty="0" smtClean="0">
                <a:solidFill>
                  <a:schemeClr val="tx1"/>
                </a:solidFill>
                <a:effectLst/>
                <a:latin typeface="+mn-lt"/>
                <a:ea typeface="ＭＳ Ｐゴシック" pitchFamily="-84" charset="-128"/>
                <a:cs typeface="ＭＳ Ｐゴシック" pitchFamily="-84" charset="-128"/>
              </a:rPr>
              <a:t>ny new information is sent through to him.  Under the Historic Environment section on the South Glos. website, there is a sub heading entitled Parks and Gardens  </a:t>
            </a:r>
          </a:p>
          <a:p>
            <a:r>
              <a:rPr lang="en-GB" sz="1200" kern="1200" dirty="0" smtClean="0">
                <a:solidFill>
                  <a:schemeClr val="tx1"/>
                </a:solidFill>
                <a:effectLst/>
                <a:latin typeface="+mn-lt"/>
                <a:ea typeface="ＭＳ Ｐゴシック" pitchFamily="-84" charset="-128"/>
                <a:cs typeface="ＭＳ Ｐゴシック" pitchFamily="-84" charset="-128"/>
              </a:rPr>
              <a:t>The HER officer for BANES is new</a:t>
            </a:r>
            <a:r>
              <a:rPr lang="en-GB" sz="1200" kern="1200" baseline="0" dirty="0" smtClean="0">
                <a:solidFill>
                  <a:schemeClr val="tx1"/>
                </a:solidFill>
                <a:effectLst/>
                <a:latin typeface="+mn-lt"/>
                <a:ea typeface="ＭＳ Ｐゴシック" pitchFamily="-84" charset="-128"/>
                <a:cs typeface="ＭＳ Ｐゴシック" pitchFamily="-84" charset="-128"/>
              </a:rPr>
              <a:t> </a:t>
            </a:r>
            <a:r>
              <a:rPr lang="en-GB" sz="1200" kern="1200" dirty="0" smtClean="0">
                <a:solidFill>
                  <a:schemeClr val="tx1"/>
                </a:solidFill>
                <a:effectLst/>
                <a:latin typeface="+mn-lt"/>
                <a:ea typeface="ＭＳ Ｐゴシック" pitchFamily="-84" charset="-128"/>
                <a:cs typeface="ＭＳ Ｐゴシック" pitchFamily="-84" charset="-128"/>
              </a:rPr>
              <a:t>and AGT have heard via their Conservation Officer that he is keen to arrange a meeting – what a great reputation the Trust obviously has!</a:t>
            </a:r>
          </a:p>
          <a:p>
            <a:r>
              <a:rPr lang="en-GB" sz="1200" kern="1200" dirty="0" smtClean="0">
                <a:solidFill>
                  <a:schemeClr val="tx1"/>
                </a:solidFill>
                <a:effectLst/>
                <a:latin typeface="+mn-lt"/>
                <a:ea typeface="ＭＳ Ｐゴシック" pitchFamily="-84" charset="-128"/>
                <a:cs typeface="ＭＳ Ｐゴシック" pitchFamily="-84"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pitchFamily="-84" charset="-128"/>
              </a:rPr>
              <a:t>This</a:t>
            </a:r>
            <a:r>
              <a:rPr lang="en-GB" sz="1200" kern="1200" baseline="0" dirty="0" smtClean="0">
                <a:solidFill>
                  <a:schemeClr val="tx1"/>
                </a:solidFill>
                <a:effectLst/>
                <a:latin typeface="+mn-lt"/>
                <a:ea typeface="ＭＳ Ｐゴシック" pitchFamily="-84" charset="-128"/>
              </a:rPr>
              <a:t> pic is of </a:t>
            </a:r>
            <a:r>
              <a:rPr lang="en-GB" sz="1200" kern="1200" dirty="0" smtClean="0">
                <a:solidFill>
                  <a:schemeClr val="tx1"/>
                </a:solidFill>
                <a:effectLst/>
                <a:latin typeface="+mn-lt"/>
                <a:ea typeface="ＭＳ Ｐゴシック" pitchFamily="-84" charset="-128"/>
                <a:cs typeface="ＭＳ Ｐゴシック" pitchFamily="-84" charset="-128"/>
              </a:rPr>
              <a:t>an intact Victorian Bathing Pond on what had once been part of the </a:t>
            </a:r>
            <a:r>
              <a:rPr lang="en-GB" sz="1200" kern="1200" dirty="0" err="1" smtClean="0">
                <a:solidFill>
                  <a:schemeClr val="tx1"/>
                </a:solidFill>
                <a:effectLst/>
                <a:latin typeface="+mn-lt"/>
                <a:ea typeface="ＭＳ Ｐゴシック" pitchFamily="-84" charset="-128"/>
                <a:cs typeface="ＭＳ Ｐゴシック" pitchFamily="-84" charset="-128"/>
              </a:rPr>
              <a:t>Tyntesfield</a:t>
            </a:r>
            <a:r>
              <a:rPr lang="en-GB" sz="1200" kern="1200" dirty="0" smtClean="0">
                <a:solidFill>
                  <a:schemeClr val="tx1"/>
                </a:solidFill>
                <a:effectLst/>
                <a:latin typeface="+mn-lt"/>
                <a:ea typeface="ＭＳ Ｐゴシック" pitchFamily="-84" charset="-128"/>
                <a:cs typeface="ＭＳ Ｐゴシック" pitchFamily="-84" charset="-128"/>
              </a:rPr>
              <a:t> Estate which is a registered Historic Park and Garden.  The AGT team is currently researching this and will make sure it is added to the HER.  </a:t>
            </a:r>
          </a:p>
          <a:p>
            <a:endParaRPr lang="en-GB" dirty="0"/>
          </a:p>
        </p:txBody>
      </p:sp>
      <p:sp>
        <p:nvSpPr>
          <p:cNvPr id="4" name="Slide Number Placeholder 3"/>
          <p:cNvSpPr>
            <a:spLocks noGrp="1"/>
          </p:cNvSpPr>
          <p:nvPr>
            <p:ph type="sldNum" sz="quarter" idx="10"/>
          </p:nvPr>
        </p:nvSpPr>
        <p:spPr/>
        <p:txBody>
          <a:bodyPr/>
          <a:lstStyle/>
          <a:p>
            <a:pPr>
              <a:defRPr/>
            </a:pPr>
            <a:fld id="{D538E93E-FBFE-407E-B01E-39B39FD52DA7}" type="slidenum">
              <a:rPr lang="en-US" smtClean="0"/>
              <a:pPr>
                <a:defRPr/>
              </a:pPr>
              <a:t>21</a:t>
            </a:fld>
            <a:endParaRPr lang="en-US"/>
          </a:p>
        </p:txBody>
      </p:sp>
    </p:spTree>
    <p:extLst>
      <p:ext uri="{BB962C8B-B14F-4D97-AF65-F5344CB8AC3E}">
        <p14:creationId xmlns:p14="http://schemas.microsoft.com/office/powerpoint/2010/main" val="1409170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Want to take a moment to talk about how research projects</a:t>
            </a:r>
            <a:r>
              <a:rPr lang="en-GB" baseline="0" dirty="0" smtClean="0"/>
              <a:t> aren’t just for the benefit of our heritage, but also have great benefits for the Trusts and their mojo. </a:t>
            </a:r>
            <a:r>
              <a:rPr lang="en-GB" dirty="0" smtClean="0"/>
              <a:t>Sussex</a:t>
            </a:r>
            <a:r>
              <a:rPr lang="en-GB" baseline="0" dirty="0" smtClean="0"/>
              <a:t> GT decided to revitalise its researchers with a local listing project, based on Hastings.</a:t>
            </a:r>
          </a:p>
          <a:p>
            <a:r>
              <a:rPr lang="en-GB" baseline="0" dirty="0" smtClean="0"/>
              <a:t>They didn’t just shuffle along to their local archive and get on with it. Instead, along the way, they have engaged great numbers of new people.</a:t>
            </a:r>
          </a:p>
          <a:p>
            <a:r>
              <a:rPr lang="en-US" sz="1200" b="0" kern="1200" dirty="0" smtClean="0">
                <a:solidFill>
                  <a:schemeClr val="tx1"/>
                </a:solidFill>
                <a:effectLst/>
                <a:latin typeface="+mn-lt"/>
                <a:ea typeface="ＭＳ Ｐゴシック" pitchFamily="-84" charset="-128"/>
                <a:cs typeface="ＭＳ Ｐゴシック" pitchFamily="-84" charset="-128"/>
              </a:rPr>
              <a:t>First</a:t>
            </a:r>
            <a:r>
              <a:rPr lang="en-US" sz="1200" b="0" kern="1200" baseline="0" dirty="0" smtClean="0">
                <a:solidFill>
                  <a:schemeClr val="tx1"/>
                </a:solidFill>
                <a:effectLst/>
                <a:latin typeface="+mn-lt"/>
                <a:ea typeface="ＭＳ Ｐゴシック" pitchFamily="-84" charset="-128"/>
                <a:cs typeface="ＭＳ Ｐゴシック" pitchFamily="-84" charset="-128"/>
              </a:rPr>
              <a:t> they</a:t>
            </a:r>
            <a:r>
              <a:rPr lang="en-US" sz="1200" b="0" kern="1200" dirty="0" smtClean="0">
                <a:solidFill>
                  <a:schemeClr val="tx1"/>
                </a:solidFill>
                <a:effectLst/>
                <a:latin typeface="+mn-lt"/>
                <a:ea typeface="ＭＳ Ｐゴシック" pitchFamily="-84" charset="-128"/>
                <a:cs typeface="ＭＳ Ｐゴシック" pitchFamily="-84" charset="-128"/>
              </a:rPr>
              <a:t> </a:t>
            </a:r>
            <a:r>
              <a:rPr lang="en-US" sz="1200" kern="1200" dirty="0" smtClean="0">
                <a:solidFill>
                  <a:schemeClr val="tx1"/>
                </a:solidFill>
                <a:effectLst/>
                <a:latin typeface="+mn-lt"/>
                <a:ea typeface="ＭＳ Ｐゴシック" pitchFamily="-84" charset="-128"/>
                <a:cs typeface="ＭＳ Ｐゴシック" pitchFamily="-84" charset="-128"/>
              </a:rPr>
              <a:t>met with the East Sussex County Archaeology and HER team to discuss whether this project was something their department could support. A new HER officer was to be appointed and the team agreed in principle that practical support such as the provision of maps and other archival information stored on the HER could be given.  SGT say ‘The importance of having the County HER on board cannot be underestimated, not only to provide archival material in electronic form, particularly OS maps, but to become the main repository for the completed site reports.’ </a:t>
            </a:r>
          </a:p>
          <a:p>
            <a:r>
              <a:rPr lang="en-US" sz="1200" b="0" kern="1200" dirty="0" smtClean="0">
                <a:solidFill>
                  <a:schemeClr val="tx1"/>
                </a:solidFill>
                <a:effectLst/>
                <a:latin typeface="+mn-lt"/>
                <a:ea typeface="ＭＳ Ｐゴシック" pitchFamily="-84" charset="-128"/>
                <a:cs typeface="ＭＳ Ｐゴシック" pitchFamily="-84" charset="-128"/>
              </a:rPr>
              <a:t>Then</a:t>
            </a:r>
            <a:r>
              <a:rPr lang="en-US" sz="1200" b="0" kern="1200" baseline="0" dirty="0" smtClean="0">
                <a:solidFill>
                  <a:schemeClr val="tx1"/>
                </a:solidFill>
                <a:effectLst/>
                <a:latin typeface="+mn-lt"/>
                <a:ea typeface="ＭＳ Ｐゴシック" pitchFamily="-84" charset="-128"/>
                <a:cs typeface="ＭＳ Ｐゴシック" pitchFamily="-84" charset="-128"/>
              </a:rPr>
              <a:t> they met with </a:t>
            </a:r>
            <a:r>
              <a:rPr lang="en-US" sz="1200" b="0" kern="1200" dirty="0" smtClean="0">
                <a:solidFill>
                  <a:schemeClr val="tx1"/>
                </a:solidFill>
                <a:effectLst/>
                <a:latin typeface="+mn-lt"/>
                <a:ea typeface="ＭＳ Ｐゴシック" pitchFamily="-84" charset="-128"/>
                <a:cs typeface="ＭＳ Ｐゴシック" pitchFamily="-84" charset="-128"/>
              </a:rPr>
              <a:t>Hastings Borough </a:t>
            </a:r>
            <a:r>
              <a:rPr lang="en-US" sz="1200" b="0" kern="1200" baseline="0" dirty="0" smtClean="0">
                <a:solidFill>
                  <a:schemeClr val="tx1"/>
                </a:solidFill>
                <a:effectLst/>
                <a:latin typeface="+mn-lt"/>
                <a:ea typeface="ＭＳ Ｐゴシック" pitchFamily="-84" charset="-128"/>
                <a:cs typeface="ＭＳ Ｐゴシック" pitchFamily="-84" charset="-128"/>
              </a:rPr>
              <a:t>to set up working in partnership. They contacted </a:t>
            </a:r>
            <a:r>
              <a:rPr lang="en-US" sz="1200" kern="1200" dirty="0" smtClean="0">
                <a:solidFill>
                  <a:schemeClr val="tx1"/>
                </a:solidFill>
                <a:effectLst/>
                <a:latin typeface="+mn-lt"/>
                <a:ea typeface="ＭＳ Ｐゴシック" pitchFamily="-84" charset="-128"/>
                <a:cs typeface="ＭＳ Ｐゴシック" pitchFamily="-84" charset="-128"/>
              </a:rPr>
              <a:t>the conservation officers in Hastings Borough and patience and persistence paid off eventually. Hastings BC responded positively, agreed to host our introductory meeting and as partners to comment on potential sites and local listing criteria.  It subsequently transpired that HBC had just passed a council resolution to undertake local listing so (unknown to us at the time) so our offer of running a project was timely. </a:t>
            </a:r>
            <a:endParaRPr lang="en-GB" sz="1200" kern="1200" dirty="0" smtClean="0">
              <a:solidFill>
                <a:schemeClr val="tx1"/>
              </a:solidFill>
              <a:effectLst/>
              <a:latin typeface="+mn-lt"/>
              <a:ea typeface="ＭＳ Ｐゴシック" pitchFamily="-84" charset="-128"/>
              <a:cs typeface="ＭＳ Ｐゴシック" pitchFamily="-84" charset="-128"/>
            </a:endParaRPr>
          </a:p>
          <a:p>
            <a:r>
              <a:rPr lang="en-US" sz="1200" b="0" kern="1200" dirty="0" smtClean="0">
                <a:solidFill>
                  <a:schemeClr val="tx1"/>
                </a:solidFill>
                <a:effectLst/>
                <a:latin typeface="+mn-lt"/>
                <a:ea typeface="ＭＳ Ｐゴシック" pitchFamily="-84" charset="-128"/>
                <a:cs typeface="ＭＳ Ｐゴシック" pitchFamily="-84" charset="-128"/>
              </a:rPr>
              <a:t>Then they used this as a</a:t>
            </a:r>
            <a:r>
              <a:rPr lang="en-US" sz="1200" b="0" kern="1200" baseline="0" dirty="0" smtClean="0">
                <a:solidFill>
                  <a:schemeClr val="tx1"/>
                </a:solidFill>
                <a:effectLst/>
                <a:latin typeface="+mn-lt"/>
                <a:ea typeface="ＭＳ Ｐゴシック" pitchFamily="-84" charset="-128"/>
                <a:cs typeface="ＭＳ Ｐゴシック" pitchFamily="-84" charset="-128"/>
              </a:rPr>
              <a:t> brilliant opportunity to get in new volunteers, pulling in </a:t>
            </a:r>
            <a:r>
              <a:rPr lang="en-US" sz="1200" b="0" kern="1200" dirty="0" smtClean="0">
                <a:solidFill>
                  <a:schemeClr val="tx1"/>
                </a:solidFill>
                <a:effectLst/>
                <a:latin typeface="+mn-lt"/>
                <a:ea typeface="ＭＳ Ｐゴシック" pitchFamily="-84" charset="-128"/>
                <a:cs typeface="ＭＳ Ｐゴシック" pitchFamily="-84" charset="-128"/>
              </a:rPr>
              <a:t>SGT members’ own local contacts. </a:t>
            </a:r>
            <a:r>
              <a:rPr lang="en-US" sz="1200" kern="1200" dirty="0" smtClean="0">
                <a:solidFill>
                  <a:schemeClr val="tx1"/>
                </a:solidFill>
                <a:effectLst/>
                <a:latin typeface="+mn-lt"/>
                <a:ea typeface="ＭＳ Ｐゴシック" pitchFamily="-84" charset="-128"/>
                <a:cs typeface="ＭＳ Ｐゴシック" pitchFamily="-84" charset="-128"/>
              </a:rPr>
              <a:t>An author of a locally produced booklet on an historic site in Hastings led to contact with a number of individuals and press outlets with a potential interest in local listing. They prepared several adverts and articles to distribute. </a:t>
            </a:r>
            <a:endParaRPr lang="en-GB" sz="1200" kern="1200" dirty="0" smtClean="0">
              <a:solidFill>
                <a:schemeClr val="tx1"/>
              </a:solidFill>
              <a:effectLst/>
              <a:latin typeface="+mn-lt"/>
              <a:ea typeface="ＭＳ Ｐゴシック" pitchFamily="-84" charset="-128"/>
              <a:cs typeface="ＭＳ Ｐゴシック" pitchFamily="-84" charset="-128"/>
            </a:endParaRPr>
          </a:p>
          <a:p>
            <a:r>
              <a:rPr lang="en-GB" sz="1200" kern="1200" dirty="0" smtClean="0">
                <a:solidFill>
                  <a:schemeClr val="tx1"/>
                </a:solidFill>
                <a:effectLst/>
                <a:latin typeface="+mn-lt"/>
                <a:ea typeface="ＭＳ Ｐゴシック" pitchFamily="-84" charset="-128"/>
                <a:cs typeface="ＭＳ Ｐゴシック" pitchFamily="-84" charset="-128"/>
              </a:rPr>
              <a:t>Finally, t</a:t>
            </a:r>
            <a:r>
              <a:rPr lang="en-US" sz="1200" kern="1200" dirty="0" err="1" smtClean="0">
                <a:solidFill>
                  <a:schemeClr val="tx1"/>
                </a:solidFill>
                <a:effectLst/>
                <a:latin typeface="+mn-lt"/>
                <a:ea typeface="ＭＳ Ｐゴシック" pitchFamily="-84" charset="-128"/>
                <a:cs typeface="ＭＳ Ｐゴシック" pitchFamily="-84" charset="-128"/>
              </a:rPr>
              <a:t>hrough</a:t>
            </a:r>
            <a:r>
              <a:rPr lang="en-US" sz="1200" kern="1200" dirty="0" smtClean="0">
                <a:solidFill>
                  <a:schemeClr val="tx1"/>
                </a:solidFill>
                <a:effectLst/>
                <a:latin typeface="+mn-lt"/>
                <a:ea typeface="ＭＳ Ｐゴシック" pitchFamily="-84" charset="-128"/>
                <a:cs typeface="ＭＳ Ｐゴシック" pitchFamily="-84" charset="-128"/>
              </a:rPr>
              <a:t> the first few people gained through the press and personal contacts, word spread through the local community – we think via at least 2 ’Friends of’ groups ( one from the town’s main HLF-restored park and the other the country park)  the local Hastings Area Archaeological Group (HAARG), the Hastings On-Line Times.</a:t>
            </a:r>
            <a:r>
              <a:rPr lang="en-US" sz="1200" kern="1200" baseline="0" dirty="0" smtClean="0">
                <a:solidFill>
                  <a:schemeClr val="tx1"/>
                </a:solidFill>
                <a:effectLst/>
                <a:latin typeface="+mn-lt"/>
                <a:ea typeface="ＭＳ Ｐゴシック" pitchFamily="-84" charset="-128"/>
                <a:cs typeface="ＭＳ Ｐゴシック" pitchFamily="-84" charset="-128"/>
              </a:rPr>
              <a:t> </a:t>
            </a:r>
          </a:p>
          <a:p>
            <a:r>
              <a:rPr lang="en-US" sz="1200" kern="1200" baseline="0" dirty="0" smtClean="0">
                <a:solidFill>
                  <a:schemeClr val="tx1"/>
                </a:solidFill>
                <a:effectLst/>
                <a:latin typeface="+mn-lt"/>
                <a:ea typeface="ＭＳ Ｐゴシック" pitchFamily="-84" charset="-128"/>
              </a:rPr>
              <a:t>This is now a thriving project, well underway.</a:t>
            </a:r>
            <a:endParaRPr lang="en-GB" dirty="0"/>
          </a:p>
        </p:txBody>
      </p:sp>
      <p:sp>
        <p:nvSpPr>
          <p:cNvPr id="4" name="Slide Number Placeholder 3"/>
          <p:cNvSpPr>
            <a:spLocks noGrp="1"/>
          </p:cNvSpPr>
          <p:nvPr>
            <p:ph type="sldNum" sz="quarter" idx="10"/>
          </p:nvPr>
        </p:nvSpPr>
        <p:spPr/>
        <p:txBody>
          <a:bodyPr/>
          <a:lstStyle/>
          <a:p>
            <a:pPr>
              <a:defRPr/>
            </a:pPr>
            <a:fld id="{D538E93E-FBFE-407E-B01E-39B39FD52DA7}" type="slidenum">
              <a:rPr lang="en-US" smtClean="0"/>
              <a:pPr>
                <a:defRPr/>
              </a:pPr>
              <a:t>22</a:t>
            </a:fld>
            <a:endParaRPr lang="en-US"/>
          </a:p>
        </p:txBody>
      </p:sp>
    </p:spTree>
    <p:extLst>
      <p:ext uri="{BB962C8B-B14F-4D97-AF65-F5344CB8AC3E}">
        <p14:creationId xmlns:p14="http://schemas.microsoft.com/office/powerpoint/2010/main" val="4074152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anose="020B0600070205080204" pitchFamily="34" charset="-128"/>
              </a:rPr>
              <a:t>Quick note to mention our friends at PGUK, onto which many CGTs are putting their research.</a:t>
            </a:r>
          </a:p>
          <a:p>
            <a:r>
              <a:rPr lang="en-GB" dirty="0" smtClean="0">
                <a:ea typeface="ＭＳ Ｐゴシック" panose="020B0600070205080204" pitchFamily="34" charset="-128"/>
              </a:rPr>
              <a:t>Parks &amp; Gardens UK is the leading on-line resource for historic parks and gardens providing freely accessible, accurate and inspiring information on UK parks, gardens and designed landscapes and all activities concerned with their promotion, conservation and management.</a:t>
            </a:r>
          </a:p>
          <a:p>
            <a:r>
              <a:rPr lang="en-GB" dirty="0" smtClean="0">
                <a:ea typeface="ＭＳ Ｐゴシック" panose="020B0600070205080204" pitchFamily="34" charset="-128"/>
              </a:rPr>
              <a:t>Additional information and new sites are added as information becomes available. This website has no statutory authority with regard to planning or other permissions.</a:t>
            </a:r>
          </a:p>
          <a:p>
            <a:r>
              <a:rPr lang="en-GB" dirty="0" smtClean="0">
                <a:ea typeface="ＭＳ Ｐゴシック" panose="020B0600070205080204" pitchFamily="34" charset="-128"/>
              </a:rPr>
              <a:t>Signed up to by AGT, GHS (supported by EH, HLF </a:t>
            </a:r>
            <a:r>
              <a:rPr lang="en-GB" dirty="0" err="1" smtClean="0">
                <a:ea typeface="ＭＳ Ｐゴシック" panose="020B0600070205080204" pitchFamily="34" charset="-128"/>
              </a:rPr>
              <a:t>etc</a:t>
            </a:r>
            <a:r>
              <a:rPr lang="en-GB" dirty="0" smtClean="0">
                <a:ea typeface="ＭＳ Ｐゴシック" panose="020B0600070205080204" pitchFamily="34" charset="-128"/>
              </a:rPr>
              <a:t>, although funding rather thin on the ground at the moment) – is the home for many of the projects being undertaken by theses organisations and we are encouraging CGTs to make sure that their research goes onto PGUK as well as HERs (indeed, many HERs pull their info off of PGUK)</a:t>
            </a:r>
          </a:p>
          <a:p>
            <a:r>
              <a:rPr lang="en-GB" dirty="0" smtClean="0">
                <a:solidFill>
                  <a:srgbClr val="C00000"/>
                </a:solidFill>
                <a:ea typeface="ＭＳ Ｐゴシック" panose="020B0600070205080204" pitchFamily="34" charset="-128"/>
              </a:rPr>
              <a:t>Hampshire GT’s 1WW Gazetteer project.</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D83C1B-04F1-4B22-AAA7-F8BB4D596FE4}" type="slidenum">
              <a:rPr lang="en-US" smtClean="0">
                <a:latin typeface="Calibri" panose="020F0502020204030204" pitchFamily="34" charset="0"/>
              </a:rPr>
              <a:pPr/>
              <a:t>23</a:t>
            </a:fld>
            <a:endParaRPr lang="en-US" smtClean="0">
              <a:latin typeface="Calibri" panose="020F0502020204030204" pitchFamily="34" charset="0"/>
            </a:endParaRPr>
          </a:p>
        </p:txBody>
      </p:sp>
    </p:spTree>
    <p:extLst>
      <p:ext uri="{BB962C8B-B14F-4D97-AF65-F5344CB8AC3E}">
        <p14:creationId xmlns:p14="http://schemas.microsoft.com/office/powerpoint/2010/main" val="2158208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smtClean="0"/>
              <a:t>[NB SLIDE MST NOT BE REUSED IN OTHER CONTEXTS OR PUBLISHED ONLINE]</a:t>
            </a:r>
          </a:p>
          <a:p>
            <a:endParaRPr lang="en-GB" dirty="0" smtClean="0"/>
          </a:p>
          <a:p>
            <a:r>
              <a:rPr lang="en-GB" sz="1200" kern="1200" dirty="0" smtClean="0">
                <a:solidFill>
                  <a:schemeClr val="tx1"/>
                </a:solidFill>
                <a:effectLst/>
                <a:latin typeface="+mn-lt"/>
                <a:ea typeface="ＭＳ Ｐゴシック" pitchFamily="-84" charset="-128"/>
                <a:cs typeface="ＭＳ Ｐゴシック" pitchFamily="-84" charset="-128"/>
              </a:rPr>
              <a:t>One of the best things about the research</a:t>
            </a:r>
            <a:r>
              <a:rPr lang="en-GB" sz="1200" kern="1200" baseline="0" dirty="0" smtClean="0">
                <a:solidFill>
                  <a:schemeClr val="tx1"/>
                </a:solidFill>
                <a:effectLst/>
                <a:latin typeface="+mn-lt"/>
                <a:ea typeface="ＭＳ Ｐゴシック" pitchFamily="-84" charset="-128"/>
                <a:cs typeface="ＭＳ Ｐゴシック" pitchFamily="-84" charset="-128"/>
              </a:rPr>
              <a:t> that CGTs are doing at the moment, is that much of it has picked up on the importance of ‘Significance’ in current planning systems. I won’t go into detail here, but EH’s Conservation Principles and the National Planning Policy Framework all put great emphasis on conservation being in terms of managing change to the ‘Significance’ of a heritage asset, rather than necessarily preserving the actual fabric entirely in aspic regardless of which bits are and are not of value.</a:t>
            </a:r>
          </a:p>
          <a:p>
            <a:r>
              <a:rPr lang="en-GB" sz="1200" kern="1200" baseline="0" dirty="0" smtClean="0">
                <a:solidFill>
                  <a:schemeClr val="tx1"/>
                </a:solidFill>
                <a:effectLst/>
                <a:latin typeface="+mn-lt"/>
                <a:ea typeface="ＭＳ Ｐゴシック" pitchFamily="-84" charset="-128"/>
                <a:cs typeface="ＭＳ Ｐゴシック" pitchFamily="-84" charset="-128"/>
              </a:rPr>
              <a:t>Following on from this, HERs need material submitted with a Statement of Significance, so that planners, developers and others can readily understand the </a:t>
            </a:r>
            <a:r>
              <a:rPr lang="en-GB" sz="1200" kern="1200" baseline="0" dirty="0" err="1" smtClean="0">
                <a:solidFill>
                  <a:schemeClr val="tx1"/>
                </a:solidFill>
                <a:effectLst/>
                <a:latin typeface="+mn-lt"/>
                <a:ea typeface="ＭＳ Ｐゴシック" pitchFamily="-84" charset="-128"/>
                <a:cs typeface="ＭＳ Ｐゴシック" pitchFamily="-84" charset="-128"/>
              </a:rPr>
              <a:t>Sigificance</a:t>
            </a:r>
            <a:r>
              <a:rPr lang="en-GB" sz="1200" kern="1200" baseline="0" dirty="0" smtClean="0">
                <a:solidFill>
                  <a:schemeClr val="tx1"/>
                </a:solidFill>
                <a:effectLst/>
                <a:latin typeface="+mn-lt"/>
                <a:ea typeface="ＭＳ Ｐゴシック" pitchFamily="-84" charset="-128"/>
                <a:cs typeface="ＭＳ Ｐゴシック" pitchFamily="-84" charset="-128"/>
              </a:rPr>
              <a:t> of a site that they need to protect.</a:t>
            </a:r>
          </a:p>
          <a:p>
            <a:r>
              <a:rPr lang="en-GB" sz="1200" kern="1200" baseline="0" dirty="0" smtClean="0">
                <a:solidFill>
                  <a:schemeClr val="tx1"/>
                </a:solidFill>
                <a:effectLst/>
                <a:latin typeface="+mn-lt"/>
                <a:ea typeface="ＭＳ Ｐゴシック" pitchFamily="-84" charset="-128"/>
                <a:cs typeface="ＭＳ Ｐゴシック" pitchFamily="-84" charset="-128"/>
              </a:rPr>
              <a:t>So gone are the days when a researcher could devote 10 years of their life to researching one site, then at the end deposit 6 box files of material or 10,000 words on every planting detail of a garden.</a:t>
            </a:r>
          </a:p>
          <a:p>
            <a:r>
              <a:rPr lang="en-GB" sz="1200" kern="1200" baseline="0" dirty="0" smtClean="0">
                <a:solidFill>
                  <a:schemeClr val="tx1"/>
                </a:solidFill>
                <a:effectLst/>
                <a:latin typeface="+mn-lt"/>
                <a:ea typeface="ＭＳ Ｐゴシック" pitchFamily="-84" charset="-128"/>
                <a:cs typeface="ＭＳ Ｐゴシック" pitchFamily="-84" charset="-128"/>
              </a:rPr>
              <a:t>What we need now is something to accompany that which assesses the material and reaches some conclusions, in only a few hundred words, as to what is actually Significant with value. (Moderately complicated concept, we have devoted entire training days to this.)</a:t>
            </a:r>
          </a:p>
          <a:p>
            <a:endParaRPr lang="en-GB" sz="1200" kern="1200" baseline="0" dirty="0" smtClean="0">
              <a:solidFill>
                <a:schemeClr val="tx1"/>
              </a:solidFill>
              <a:effectLst/>
              <a:latin typeface="+mn-lt"/>
              <a:ea typeface="ＭＳ Ｐゴシック" pitchFamily="-84" charset="-128"/>
              <a:cs typeface="ＭＳ Ｐゴシック" pitchFamily="-8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ＭＳ Ｐゴシック" pitchFamily="-84" charset="-128"/>
                <a:cs typeface="ＭＳ Ｐゴシック" pitchFamily="-84" charset="-128"/>
              </a:rPr>
              <a:t>We have been delighted recently to hear of a brilliant project from Yorkshire GT, in which they have revisited  a project in the East Riding which identified sites of local importance and then researched them using desktop tools. In the revisit, they have now gone back to those sites and actually visited them to record what </a:t>
            </a:r>
            <a:r>
              <a:rPr lang="en-GB" sz="1200" kern="1200" baseline="0" dirty="0" err="1" smtClean="0">
                <a:solidFill>
                  <a:schemeClr val="tx1"/>
                </a:solidFill>
                <a:effectLst/>
                <a:latin typeface="+mn-lt"/>
                <a:ea typeface="ＭＳ Ｐゴシック" pitchFamily="-84" charset="-128"/>
                <a:cs typeface="ＭＳ Ｐゴシック" pitchFamily="-84" charset="-128"/>
              </a:rPr>
              <a:t>survices</a:t>
            </a:r>
            <a:r>
              <a:rPr lang="en-GB" sz="1200" kern="1200" baseline="0" dirty="0" smtClean="0">
                <a:solidFill>
                  <a:schemeClr val="tx1"/>
                </a:solidFill>
                <a:effectLst/>
                <a:latin typeface="+mn-lt"/>
                <a:ea typeface="ＭＳ Ｐゴシック" pitchFamily="-84" charset="-128"/>
                <a:cs typeface="ＭＳ Ｐゴシック" pitchFamily="-84" charset="-128"/>
              </a:rPr>
              <a:t> on the ground and, very excitingly, have been completing Statements of Significance, having first carried out training workshops for their volunteers.(This is a pic of one of their volunteers </a:t>
            </a:r>
            <a:r>
              <a:rPr lang="en-GB" sz="1200" kern="1200" dirty="0" smtClean="0">
                <a:solidFill>
                  <a:schemeClr val="tx1"/>
                </a:solidFill>
                <a:effectLst/>
                <a:latin typeface="+mn-lt"/>
                <a:ea typeface="ＭＳ Ｐゴシック" pitchFamily="-84" charset="-128"/>
                <a:cs typeface="ＭＳ Ｐゴシック" pitchFamily="-84" charset="-128"/>
              </a:rPr>
              <a:t>examining the ice house at </a:t>
            </a:r>
            <a:r>
              <a:rPr lang="en-GB" sz="1200" kern="1200" dirty="0" err="1" smtClean="0">
                <a:solidFill>
                  <a:schemeClr val="tx1"/>
                </a:solidFill>
                <a:effectLst/>
                <a:latin typeface="+mn-lt"/>
                <a:ea typeface="ＭＳ Ｐゴシック" pitchFamily="-84" charset="-128"/>
                <a:cs typeface="ＭＳ Ｐゴシック" pitchFamily="-84" charset="-128"/>
              </a:rPr>
              <a:t>Grimston</a:t>
            </a:r>
            <a:r>
              <a:rPr lang="en-GB" sz="1200" kern="1200" dirty="0" smtClean="0">
                <a:solidFill>
                  <a:schemeClr val="tx1"/>
                </a:solidFill>
                <a:effectLst/>
                <a:latin typeface="+mn-lt"/>
                <a:ea typeface="ＭＳ Ｐゴシック" pitchFamily="-84" charset="-128"/>
                <a:cs typeface="ＭＳ Ｐゴシック" pitchFamily="-84" charset="-128"/>
              </a:rPr>
              <a:t> Garth) </a:t>
            </a:r>
            <a:endParaRPr lang="en-GB" dirty="0" smtClean="0"/>
          </a:p>
          <a:p>
            <a:endParaRPr lang="en-GB" sz="1200" kern="1200" baseline="0" dirty="0" smtClean="0">
              <a:solidFill>
                <a:schemeClr val="tx1"/>
              </a:solidFill>
              <a:effectLst/>
              <a:latin typeface="+mn-lt"/>
              <a:ea typeface="ＭＳ Ｐゴシック" pitchFamily="-84" charset="-128"/>
              <a:cs typeface="ＭＳ Ｐゴシック" pitchFamily="-84" charset="-128"/>
            </a:endParaRPr>
          </a:p>
          <a:p>
            <a:r>
              <a:rPr lang="en-GB" sz="1200" kern="1200" baseline="0" dirty="0" smtClean="0">
                <a:solidFill>
                  <a:schemeClr val="tx1"/>
                </a:solidFill>
                <a:effectLst/>
                <a:latin typeface="+mn-lt"/>
                <a:ea typeface="ＭＳ Ｐゴシック" pitchFamily="-84" charset="-128"/>
                <a:cs typeface="ＭＳ Ｐゴシック" pitchFamily="-84" charset="-128"/>
              </a:rPr>
              <a:t>This has been a great success so they are now about to embark on a similar project in the Selby District.</a:t>
            </a:r>
            <a:endParaRPr lang="en-GB" sz="1200" kern="1200" dirty="0" smtClean="0">
              <a:solidFill>
                <a:schemeClr val="tx1"/>
              </a:solidFill>
              <a:effectLst/>
              <a:latin typeface="+mn-lt"/>
              <a:ea typeface="ＭＳ Ｐゴシック" pitchFamily="-84" charset="-128"/>
              <a:cs typeface="ＭＳ Ｐゴシック" pitchFamily="-84" charset="-128"/>
            </a:endParaRPr>
          </a:p>
        </p:txBody>
      </p:sp>
      <p:sp>
        <p:nvSpPr>
          <p:cNvPr id="4" name="Slide Number Placeholder 3"/>
          <p:cNvSpPr>
            <a:spLocks noGrp="1"/>
          </p:cNvSpPr>
          <p:nvPr>
            <p:ph type="sldNum" sz="quarter" idx="10"/>
          </p:nvPr>
        </p:nvSpPr>
        <p:spPr/>
        <p:txBody>
          <a:bodyPr/>
          <a:lstStyle/>
          <a:p>
            <a:pPr>
              <a:defRPr/>
            </a:pPr>
            <a:fld id="{D538E93E-FBFE-407E-B01E-39B39FD52DA7}" type="slidenum">
              <a:rPr lang="en-US" smtClean="0"/>
              <a:pPr>
                <a:defRPr/>
              </a:pPr>
              <a:t>24</a:t>
            </a:fld>
            <a:endParaRPr lang="en-US"/>
          </a:p>
        </p:txBody>
      </p:sp>
    </p:spTree>
    <p:extLst>
      <p:ext uri="{BB962C8B-B14F-4D97-AF65-F5344CB8AC3E}">
        <p14:creationId xmlns:p14="http://schemas.microsoft.com/office/powerpoint/2010/main" val="365994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smtClean="0">
                <a:ea typeface="ＭＳ Ｐゴシック" panose="020B0600070205080204" pitchFamily="34" charset="-128"/>
              </a:rPr>
              <a:t>Commenting on Planning Applications affecting parks and gardens </a:t>
            </a:r>
          </a:p>
          <a:p>
            <a:r>
              <a:rPr lang="en-US" dirty="0" smtClean="0">
                <a:ea typeface="ＭＳ Ｐゴシック" panose="020B0600070205080204" pitchFamily="34" charset="-128"/>
              </a:rPr>
              <a:t>Now doing this in close liaison with the Garden History Society, who are a statutory </a:t>
            </a:r>
            <a:r>
              <a:rPr lang="en-US" dirty="0" err="1" smtClean="0">
                <a:ea typeface="ＭＳ Ｐゴシック" panose="020B0600070205080204" pitchFamily="34" charset="-128"/>
              </a:rPr>
              <a:t>consultee</a:t>
            </a:r>
            <a:endParaRPr lang="en-US" dirty="0" smtClean="0">
              <a:ea typeface="ＭＳ Ｐゴシック" panose="020B0600070205080204" pitchFamily="34" charset="-128"/>
            </a:endParaRPr>
          </a:p>
          <a:p>
            <a:r>
              <a:rPr lang="en-US" dirty="0" smtClean="0">
                <a:ea typeface="ＭＳ Ｐゴシック" panose="020B0600070205080204" pitchFamily="34" charset="-128"/>
              </a:rPr>
              <a:t>Volunteers or paid staff – Devon has excellent John Clark, LPGT recruiting</a:t>
            </a:r>
            <a:r>
              <a:rPr lang="en-US" baseline="0" dirty="0" smtClean="0">
                <a:ea typeface="ＭＳ Ｐゴシック" panose="020B0600070205080204" pitchFamily="34" charset="-128"/>
              </a:rPr>
              <a:t> for cons officer who will be hub of local groups</a:t>
            </a:r>
            <a:endParaRPr lang="en-GB"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5027C6-92CE-42F2-93B3-02E0400233CF}" type="slidenum">
              <a:rPr lang="en-US" smtClean="0">
                <a:latin typeface="Calibri" panose="020F0502020204030204" pitchFamily="34" charset="0"/>
              </a:rPr>
              <a:pPr/>
              <a:t>25</a:t>
            </a:fld>
            <a:endParaRPr lang="en-US" smtClean="0">
              <a:latin typeface="Calibri" panose="020F0502020204030204" pitchFamily="34" charset="0"/>
            </a:endParaRPr>
          </a:p>
        </p:txBody>
      </p:sp>
    </p:spTree>
    <p:extLst>
      <p:ext uri="{BB962C8B-B14F-4D97-AF65-F5344CB8AC3E}">
        <p14:creationId xmlns:p14="http://schemas.microsoft.com/office/powerpoint/2010/main" val="3321771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This is Warwick Castle - SAM, Grade I Listed building surrounded by a Grade I RPG. Warwick GT has been fighting a planning application for a mega </a:t>
            </a:r>
            <a:r>
              <a:rPr lang="en-GB" dirty="0" err="1" smtClean="0"/>
              <a:t>glamping</a:t>
            </a:r>
            <a:r>
              <a:rPr lang="en-GB" dirty="0" smtClean="0"/>
              <a:t> site in</a:t>
            </a:r>
            <a:r>
              <a:rPr lang="en-GB" baseline="0" dirty="0" smtClean="0"/>
              <a:t> the castle’s landscape, working with </a:t>
            </a:r>
            <a:r>
              <a:rPr lang="en-GB" dirty="0" smtClean="0"/>
              <a:t>The Garden History Society, the Warwick District Council Conservation Advisory Forum and local objectors, including the Tree Wardens.</a:t>
            </a:r>
          </a:p>
          <a:p>
            <a:pPr>
              <a:defRPr/>
            </a:pPr>
            <a:r>
              <a:rPr lang="en-GB" dirty="0" smtClean="0"/>
              <a:t>So, Warwick Castle Park is a </a:t>
            </a:r>
            <a:r>
              <a:rPr lang="en-GB" dirty="0" smtClean="0">
                <a:hlinkClick r:id="rId3"/>
              </a:rPr>
              <a:t>Grade I registered landscape</a:t>
            </a:r>
            <a:r>
              <a:rPr lang="en-GB" dirty="0" smtClean="0"/>
              <a:t>, one of only 142 in all of England, created between 1743 and 1803 by two Earls of Warwick, with assistance from Capability Brown. The registered landscape is in divided ownership</a:t>
            </a:r>
            <a:r>
              <a:rPr lang="en-GB" baseline="0" dirty="0" smtClean="0"/>
              <a:t> with </a:t>
            </a:r>
            <a:r>
              <a:rPr lang="en-GB" dirty="0" smtClean="0"/>
              <a:t>Merlin Entertainment Group owning the Castle gardens and a small part of the Park. The rest is privately owned. </a:t>
            </a:r>
          </a:p>
          <a:p>
            <a:pPr>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In 2013, Merlin initiated “</a:t>
            </a:r>
            <a:r>
              <a:rPr lang="en-GB" dirty="0" err="1" smtClean="0"/>
              <a:t>glamping</a:t>
            </a:r>
            <a:r>
              <a:rPr lang="en-GB" dirty="0" smtClean="0"/>
              <a:t>” in Foxes’ Study, without planning permission. (Foxes’ Study was planted in the Picturesque style in the late eighteenth century. It forms the transition between the gardens and the park and would have been a mixed plantation of trees with an understorey of shrubs, interlaced with winding paths.)</a:t>
            </a:r>
            <a:r>
              <a:rPr lang="en-GB" baseline="0" dirty="0" smtClean="0"/>
              <a:t> </a:t>
            </a:r>
            <a:r>
              <a:rPr lang="en-GB" dirty="0" smtClean="0"/>
              <a:t>In 2014 they obtained a temporary permission for 42 tents.</a:t>
            </a:r>
          </a:p>
          <a:p>
            <a:pPr>
              <a:defRPr/>
            </a:pPr>
            <a:r>
              <a:rPr lang="en-GB" dirty="0" smtClean="0"/>
              <a:t>Then, before any evaluation of the impact of the initial </a:t>
            </a:r>
            <a:r>
              <a:rPr lang="en-GB" dirty="0" err="1" smtClean="0"/>
              <a:t>glamping</a:t>
            </a:r>
            <a:r>
              <a:rPr lang="en-GB" dirty="0" smtClean="0"/>
              <a:t> could be made, they put in an application for permanent summer use of the 41 tents, together with 20 pairs of semi-detached lodges, and 5 tree houses. This was refused, but was</a:t>
            </a:r>
            <a:r>
              <a:rPr lang="en-GB" baseline="0" dirty="0" smtClean="0"/>
              <a:t> swiftly followed by a new one for</a:t>
            </a:r>
            <a:r>
              <a:rPr lang="en-GB" dirty="0" smtClean="0"/>
              <a:t> 40 standard (round) tents, 3 premium (oval) tents, 9 trailers of loos (and one disabled) and three of showers, in addition to four large service tents for reception, dining and cooking and a generator. This for the next three seasons. They claim there will be 14,000 overnight visitors per year during the five month opening of the site.</a:t>
            </a:r>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National planning policy declares that significant damage to Grade I landscapes (and other heritage assets of this grade) and their settings should be “wholly exceptional” but the Castle’s planning advisers are already claiming</a:t>
            </a:r>
            <a:r>
              <a:rPr lang="en-GB" baseline="0" dirty="0" smtClean="0"/>
              <a:t> </a:t>
            </a:r>
            <a:r>
              <a:rPr lang="en-GB" dirty="0" smtClean="0"/>
              <a:t>that the permissions for 2013 and 2014 have established the acceptability of </a:t>
            </a:r>
            <a:r>
              <a:rPr lang="en-GB" dirty="0" err="1" smtClean="0"/>
              <a:t>glamping</a:t>
            </a:r>
            <a:r>
              <a:rPr lang="en-GB" dirty="0" smtClean="0"/>
              <a:t> in this location. </a:t>
            </a:r>
          </a:p>
          <a:p>
            <a:pPr>
              <a:defRPr/>
            </a:pPr>
            <a:r>
              <a:rPr lang="en-GB" b="1" baseline="0" dirty="0" smtClean="0"/>
              <a:t> Clearly, this is very worrying for the historic landscape of Warwick Castle, but a</a:t>
            </a:r>
            <a:r>
              <a:rPr lang="en-GB" b="1" dirty="0" smtClean="0"/>
              <a:t>bove all it would be a precedent which would put other historic parks at risk.</a:t>
            </a: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Warwick Gardens Trust’s volunteers robustly fought this application through letters to the local authority but far too</a:t>
            </a:r>
            <a:r>
              <a:rPr lang="en-GB" baseline="0" dirty="0" smtClean="0"/>
              <a:t> often these stories don’t end well or us and</a:t>
            </a:r>
            <a:r>
              <a:rPr lang="en-GB" dirty="0" smtClean="0"/>
              <a:t> in February the application was granted. </a:t>
            </a:r>
          </a:p>
          <a:p>
            <a:pPr>
              <a:defRPr/>
            </a:pPr>
            <a:r>
              <a:rPr lang="en-GB" dirty="0" smtClean="0"/>
              <a:t>The Trust will fight on however, determined not</a:t>
            </a:r>
            <a:r>
              <a:rPr lang="en-GB" baseline="0" dirty="0" smtClean="0"/>
              <a:t> the let the resubmission of the lodge application be approved – wish them luck, please, and go to Warwick GT’s website for details on how you can add your support to their battle. </a:t>
            </a:r>
            <a:endParaRPr lang="en-GB" dirty="0" smtClean="0"/>
          </a:p>
          <a:p>
            <a:pPr>
              <a:defRPr/>
            </a:pPr>
            <a:endParaRPr lang="en-GB" dirty="0" smtClean="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5027C6-92CE-42F2-93B3-02E0400233CF}" type="slidenum">
              <a:rPr lang="en-US" smtClean="0">
                <a:latin typeface="Calibri" panose="020F0502020204030204" pitchFamily="34" charset="0"/>
              </a:rPr>
              <a:pPr/>
              <a:t>26</a:t>
            </a:fld>
            <a:endParaRPr lang="en-US" smtClean="0">
              <a:latin typeface="Calibri" panose="020F0502020204030204" pitchFamily="34" charset="0"/>
            </a:endParaRPr>
          </a:p>
        </p:txBody>
      </p:sp>
    </p:spTree>
    <p:extLst>
      <p:ext uri="{BB962C8B-B14F-4D97-AF65-F5344CB8AC3E}">
        <p14:creationId xmlns:p14="http://schemas.microsoft.com/office/powerpoint/2010/main" val="3577586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defRPr/>
            </a:pPr>
            <a:r>
              <a:rPr lang="en-GB" dirty="0" smtClean="0">
                <a:ea typeface="ＭＳ Ｐゴシック" panose="020B0600070205080204" pitchFamily="34" charset="-128"/>
              </a:rPr>
              <a:t>But thankfully,</a:t>
            </a:r>
            <a:r>
              <a:rPr lang="en-GB" baseline="0" dirty="0" smtClean="0">
                <a:ea typeface="ＭＳ Ｐゴシック" panose="020B0600070205080204" pitchFamily="34" charset="-128"/>
              </a:rPr>
              <a:t> CGTs are also having great successes in looking after the interests of landscapes in the planning system! Especially in Devon under the careful hand of John Clark, Cons Officer.</a:t>
            </a:r>
          </a:p>
          <a:p>
            <a:pPr>
              <a:defRPr/>
            </a:pPr>
            <a:endParaRPr lang="en-GB" baseline="0" dirty="0" smtClean="0">
              <a:ea typeface="ＭＳ Ｐゴシック" panose="020B0600070205080204" pitchFamily="34" charset="-128"/>
            </a:endParaRPr>
          </a:p>
          <a:p>
            <a:pPr>
              <a:defRPr/>
            </a:pPr>
            <a:r>
              <a:rPr lang="en-GB" dirty="0" smtClean="0">
                <a:ea typeface="ＭＳ Ｐゴシック" panose="020B0600070205080204" pitchFamily="34" charset="-128"/>
              </a:rPr>
              <a:t>This is </a:t>
            </a:r>
            <a:r>
              <a:rPr lang="en-GB" dirty="0" err="1" smtClean="0">
                <a:ea typeface="ＭＳ Ｐゴシック" panose="020B0600070205080204" pitchFamily="34" charset="-128"/>
              </a:rPr>
              <a:t>Boringdon</a:t>
            </a:r>
            <a:r>
              <a:rPr lang="en-GB" dirty="0" smtClean="0">
                <a:ea typeface="ＭＳ Ｐゴシック" panose="020B0600070205080204" pitchFamily="34" charset="-128"/>
              </a:rPr>
              <a:t> Park, which is now a golf course, who recently put in</a:t>
            </a:r>
            <a:r>
              <a:rPr lang="en-GB" baseline="0" dirty="0" smtClean="0">
                <a:ea typeface="ＭＳ Ｐゴシック" panose="020B0600070205080204" pitchFamily="34" charset="-128"/>
              </a:rPr>
              <a:t> a planning application</a:t>
            </a:r>
            <a:r>
              <a:rPr lang="en-GB" dirty="0" smtClean="0">
                <a:ea typeface="ＭＳ Ｐゴシック" panose="020B0600070205080204" pitchFamily="34" charset="-128"/>
              </a:rPr>
              <a:t> for a Wind Turbine (estimated output of 500kw) with a 50m hub height, 77m tip height with associated infrastructure and formation of access track. It is</a:t>
            </a:r>
            <a:r>
              <a:rPr lang="en-GB" baseline="0" dirty="0" smtClean="0">
                <a:ea typeface="ＭＳ Ｐゴシック" panose="020B0600070205080204" pitchFamily="34" charset="-128"/>
              </a:rPr>
              <a:t> within a local landscape, but the proposal would be in the setting of Grade II* </a:t>
            </a:r>
            <a:r>
              <a:rPr lang="en-GB" baseline="0" dirty="0" err="1" smtClean="0">
                <a:ea typeface="ＭＳ Ｐゴシック" panose="020B0600070205080204" pitchFamily="34" charset="-128"/>
              </a:rPr>
              <a:t>Saltram</a:t>
            </a:r>
            <a:r>
              <a:rPr lang="en-GB" baseline="0" dirty="0" smtClean="0">
                <a:ea typeface="ＭＳ Ｐゴシック" panose="020B0600070205080204" pitchFamily="34" charset="-128"/>
              </a:rPr>
              <a:t>.</a:t>
            </a:r>
            <a:endParaRPr lang="en-GB" dirty="0" smtClean="0">
              <a:ea typeface="ＭＳ Ｐゴシック" panose="020B0600070205080204" pitchFamily="34" charset="-128"/>
            </a:endParaRPr>
          </a:p>
          <a:p>
            <a:pPr>
              <a:defRPr/>
            </a:pPr>
            <a:endParaRPr lang="en-GB" dirty="0" smtClean="0">
              <a:ea typeface="ＭＳ Ｐゴシック" panose="020B0600070205080204" pitchFamily="34" charset="-128"/>
            </a:endParaRPr>
          </a:p>
          <a:p>
            <a:pPr>
              <a:defRPr/>
            </a:pPr>
            <a:r>
              <a:rPr lang="en-GB" dirty="0" smtClean="0">
                <a:ea typeface="ＭＳ Ｐゴシック" panose="020B0600070205080204" pitchFamily="34" charset="-128"/>
              </a:rPr>
              <a:t>DGT</a:t>
            </a:r>
            <a:r>
              <a:rPr lang="en-GB" baseline="0" dirty="0" smtClean="0">
                <a:ea typeface="ＭＳ Ｐゴシック" panose="020B0600070205080204" pitchFamily="34" charset="-128"/>
              </a:rPr>
              <a:t> objected, along with EH and the NT (who specifically said that they agreed with DGT’s view).</a:t>
            </a:r>
          </a:p>
          <a:p>
            <a:pPr>
              <a:defRPr/>
            </a:pPr>
            <a:r>
              <a:rPr lang="en-GB" baseline="0" dirty="0" smtClean="0">
                <a:ea typeface="ＭＳ Ｐゴシック" panose="020B0600070205080204" pitchFamily="34" charset="-128"/>
              </a:rPr>
              <a:t>DGT’s research skill and knowledge was invaluable, as they were able to explain the connection between the </a:t>
            </a:r>
            <a:r>
              <a:rPr lang="en-GB" dirty="0" err="1" smtClean="0">
                <a:ea typeface="ＭＳ Ｐゴシック" panose="020B0600070205080204" pitchFamily="34" charset="-128"/>
              </a:rPr>
              <a:t>Boringdon</a:t>
            </a:r>
            <a:r>
              <a:rPr lang="en-GB" dirty="0" smtClean="0">
                <a:ea typeface="ＭＳ Ｐゴシック" panose="020B0600070205080204" pitchFamily="34" charset="-128"/>
              </a:rPr>
              <a:t> Arch and </a:t>
            </a:r>
            <a:r>
              <a:rPr lang="en-GB" dirty="0" err="1" smtClean="0">
                <a:ea typeface="ＭＳ Ｐゴシック" panose="020B0600070205080204" pitchFamily="34" charset="-128"/>
              </a:rPr>
              <a:t>Saltram</a:t>
            </a:r>
            <a:r>
              <a:rPr lang="en-GB" dirty="0" smtClean="0">
                <a:ea typeface="ＭＳ Ｐゴシック" panose="020B0600070205080204" pitchFamily="34" charset="-128"/>
              </a:rPr>
              <a:t>.  The Arch was built for Lord</a:t>
            </a:r>
            <a:r>
              <a:rPr lang="en-GB" baseline="0" dirty="0" smtClean="0">
                <a:ea typeface="ＭＳ Ｐゴシック" panose="020B0600070205080204" pitchFamily="34" charset="-128"/>
              </a:rPr>
              <a:t> </a:t>
            </a:r>
            <a:r>
              <a:rPr lang="en-GB" dirty="0" err="1" smtClean="0">
                <a:ea typeface="ＭＳ Ｐゴシック" panose="020B0600070205080204" pitchFamily="34" charset="-128"/>
              </a:rPr>
              <a:t>Boringdon</a:t>
            </a:r>
            <a:r>
              <a:rPr lang="en-GB" dirty="0" smtClean="0">
                <a:ea typeface="ＭＳ Ｐゴシック" panose="020B0600070205080204" pitchFamily="34" charset="-128"/>
              </a:rPr>
              <a:t>  in  1783  to  a  design  by  Robert  Adam  and  both  served  as  an  “eye  catcher”   from </a:t>
            </a:r>
            <a:r>
              <a:rPr lang="en-GB" dirty="0" err="1" smtClean="0">
                <a:ea typeface="ＭＳ Ｐゴシック" panose="020B0600070205080204" pitchFamily="34" charset="-128"/>
              </a:rPr>
              <a:t>Saltram</a:t>
            </a:r>
            <a:r>
              <a:rPr lang="en-GB" dirty="0" smtClean="0">
                <a:ea typeface="ＭＳ Ｐゴシック" panose="020B0600070205080204" pitchFamily="34" charset="-128"/>
              </a:rPr>
              <a:t> House and, provided a sudden and dramatic view of </a:t>
            </a:r>
            <a:r>
              <a:rPr lang="en-GB" dirty="0" err="1" smtClean="0">
                <a:ea typeface="ＭＳ Ｐゴシック" panose="020B0600070205080204" pitchFamily="34" charset="-128"/>
              </a:rPr>
              <a:t>Saltram</a:t>
            </a:r>
            <a:r>
              <a:rPr lang="en-GB" dirty="0" smtClean="0">
                <a:ea typeface="ＭＳ Ｐゴシック" panose="020B0600070205080204" pitchFamily="34" charset="-128"/>
              </a:rPr>
              <a:t> when approached from the north, via a former drive from </a:t>
            </a:r>
            <a:r>
              <a:rPr lang="en-GB" dirty="0" err="1" smtClean="0">
                <a:ea typeface="ＭＳ Ｐゴシック" panose="020B0600070205080204" pitchFamily="34" charset="-128"/>
              </a:rPr>
              <a:t>Boringdon</a:t>
            </a:r>
            <a:r>
              <a:rPr lang="en-GB" dirty="0" smtClean="0">
                <a:ea typeface="ＭＳ Ｐゴシック" panose="020B0600070205080204" pitchFamily="34" charset="-128"/>
              </a:rPr>
              <a:t> House –</a:t>
            </a:r>
            <a:r>
              <a:rPr lang="en-GB" baseline="0" dirty="0" smtClean="0">
                <a:ea typeface="ＭＳ Ｐゴシック" panose="020B0600070205080204" pitchFamily="34" charset="-128"/>
              </a:rPr>
              <a:t> this is crucial because the wind turbine </a:t>
            </a:r>
            <a:r>
              <a:rPr lang="en-GB" dirty="0" smtClean="0"/>
              <a:t>would be slightly below the ridge and a little to the east of the </a:t>
            </a:r>
            <a:r>
              <a:rPr lang="en-GB" dirty="0" err="1" smtClean="0"/>
              <a:t>Boringdon</a:t>
            </a:r>
            <a:r>
              <a:rPr lang="en-GB" dirty="0" smtClean="0"/>
              <a:t> Arch so therefore would </a:t>
            </a:r>
            <a:r>
              <a:rPr lang="en-GB" baseline="0" dirty="0" smtClean="0">
                <a:ea typeface="ＭＳ Ｐゴシック" panose="020B0600070205080204" pitchFamily="34" charset="-128"/>
              </a:rPr>
              <a:t>be a visual competitor in the views of the Arch from </a:t>
            </a:r>
            <a:r>
              <a:rPr lang="en-GB" baseline="0" dirty="0" err="1" smtClean="0">
                <a:ea typeface="ＭＳ Ｐゴシック" panose="020B0600070205080204" pitchFamily="34" charset="-128"/>
              </a:rPr>
              <a:t>Saltram</a:t>
            </a:r>
            <a:r>
              <a:rPr lang="en-GB" baseline="0" dirty="0" smtClean="0">
                <a:ea typeface="ＭＳ Ｐゴシック" panose="020B0600070205080204" pitchFamily="34" charset="-128"/>
              </a:rPr>
              <a:t> and vice versa</a:t>
            </a:r>
            <a:r>
              <a:rPr lang="en-GB" dirty="0" smtClean="0">
                <a:ea typeface="ＭＳ Ｐゴシック" panose="020B0600070205080204" pitchFamily="34" charset="-128"/>
              </a:rPr>
              <a:t>. This pic is a painting of the</a:t>
            </a:r>
            <a:r>
              <a:rPr lang="en-GB" baseline="0" dirty="0" smtClean="0">
                <a:ea typeface="ＭＳ Ｐゴシック" panose="020B0600070205080204" pitchFamily="34" charset="-128"/>
              </a:rPr>
              <a:t> view out from </a:t>
            </a:r>
            <a:r>
              <a:rPr lang="en-GB" baseline="0" dirty="0" err="1" smtClean="0">
                <a:ea typeface="ＭＳ Ｐゴシック" panose="020B0600070205080204" pitchFamily="34" charset="-128"/>
              </a:rPr>
              <a:t>Boringdon</a:t>
            </a:r>
            <a:r>
              <a:rPr lang="en-GB" baseline="0" dirty="0" smtClean="0">
                <a:ea typeface="ＭＳ Ｐゴシック" panose="020B0600070205080204" pitchFamily="34" charset="-128"/>
              </a:rPr>
              <a:t>, painted by Turner in the early 19</a:t>
            </a:r>
            <a:r>
              <a:rPr lang="en-GB" baseline="30000" dirty="0" smtClean="0">
                <a:ea typeface="ＭＳ Ｐゴシック" panose="020B0600070205080204" pitchFamily="34" charset="-128"/>
              </a:rPr>
              <a:t>th</a:t>
            </a:r>
            <a:r>
              <a:rPr lang="en-GB" baseline="0" dirty="0" smtClean="0">
                <a:ea typeface="ＭＳ Ｐゴシック" panose="020B0600070205080204" pitchFamily="34" charset="-128"/>
              </a:rPr>
              <a:t> century.</a:t>
            </a:r>
            <a:r>
              <a:rPr lang="en-GB" dirty="0" smtClean="0">
                <a:ea typeface="ＭＳ Ｐゴシック" panose="020B0600070205080204" pitchFamily="34" charset="-128"/>
              </a:rPr>
              <a:t> The Trust has also corrected an error contained within Environmental Appraisal Report, which asserts that </a:t>
            </a:r>
            <a:r>
              <a:rPr lang="en-GB" dirty="0" err="1" smtClean="0">
                <a:ea typeface="ＭＳ Ｐゴシック" panose="020B0600070205080204" pitchFamily="34" charset="-128"/>
              </a:rPr>
              <a:t>Saltram</a:t>
            </a:r>
            <a:r>
              <a:rPr lang="en-GB" dirty="0" smtClean="0">
                <a:ea typeface="ＭＳ Ｐゴシック" panose="020B0600070205080204" pitchFamily="34" charset="-128"/>
              </a:rPr>
              <a:t> landscape addresses the House and the estuary.  In actual fact, the </a:t>
            </a:r>
            <a:r>
              <a:rPr lang="en-GB" dirty="0" err="1" smtClean="0">
                <a:ea typeface="ＭＳ Ｐゴシック" panose="020B0600070205080204" pitchFamily="34" charset="-128"/>
              </a:rPr>
              <a:t>Boringdon</a:t>
            </a:r>
            <a:r>
              <a:rPr lang="en-GB" dirty="0" smtClean="0">
                <a:ea typeface="ＭＳ Ｐゴシック" panose="020B0600070205080204" pitchFamily="34" charset="-128"/>
              </a:rPr>
              <a:t> Arch was the focal point of the overall landscape design, linking the new seat at </a:t>
            </a:r>
            <a:r>
              <a:rPr lang="en-GB" dirty="0" err="1" smtClean="0">
                <a:ea typeface="ＭＳ Ｐゴシック" panose="020B0600070205080204" pitchFamily="34" charset="-128"/>
              </a:rPr>
              <a:t>Saltram</a:t>
            </a:r>
            <a:r>
              <a:rPr lang="en-GB" dirty="0" smtClean="0">
                <a:ea typeface="ＭＳ Ｐゴシック" panose="020B0600070205080204" pitchFamily="34" charset="-128"/>
              </a:rPr>
              <a:t> with the ancestral seat of the Parkers at </a:t>
            </a:r>
            <a:r>
              <a:rPr lang="en-GB" dirty="0" err="1" smtClean="0">
                <a:ea typeface="ＭＳ Ｐゴシック" panose="020B0600070205080204" pitchFamily="34" charset="-128"/>
              </a:rPr>
              <a:t>Boringdon</a:t>
            </a:r>
            <a:r>
              <a:rPr lang="en-GB" dirty="0" smtClean="0">
                <a:ea typeface="ＭＳ Ｐゴシック" panose="020B0600070205080204" pitchFamily="34" charset="-128"/>
              </a:rPr>
              <a:t>. </a:t>
            </a:r>
            <a:r>
              <a:rPr lang="en-GB" baseline="0" dirty="0" smtClean="0">
                <a:ea typeface="ＭＳ Ｐゴシック" panose="020B0600070205080204" pitchFamily="34" charset="-128"/>
              </a:rPr>
              <a:t> </a:t>
            </a:r>
          </a:p>
          <a:p>
            <a:pPr>
              <a:defRPr/>
            </a:pPr>
            <a:r>
              <a:rPr lang="en-GB" baseline="0" dirty="0" smtClean="0">
                <a:ea typeface="ＭＳ Ｐゴシック" panose="020B0600070205080204" pitchFamily="34" charset="-128"/>
              </a:rPr>
              <a:t>We have just heard that permission has been refused, due partly to </a:t>
            </a:r>
            <a:r>
              <a:rPr lang="en-GB" dirty="0" smtClean="0">
                <a:ea typeface="ＭＳ Ｐゴシック" panose="020B0600070205080204" pitchFamily="34" charset="-128"/>
              </a:rPr>
              <a:t>harm to historic interests and unacceptable landscape and visual impacts, </a:t>
            </a:r>
            <a:r>
              <a:rPr lang="en-GB" baseline="0" dirty="0" smtClean="0">
                <a:ea typeface="ＭＳ Ｐゴシック" panose="020B0600070205080204" pitchFamily="34" charset="-128"/>
              </a:rPr>
              <a:t>with DGT’s comments being quoted in the report. </a:t>
            </a:r>
            <a:r>
              <a:rPr lang="en-GB" dirty="0" smtClean="0">
                <a:ea typeface="ＭＳ Ｐゴシック" panose="020B0600070205080204" pitchFamily="34" charset="-128"/>
              </a:rPr>
              <a:t>In this case, the significant harm to historic interests and landscape character, visual impacts and harm to neighbours are considered to outweigh the benefits of the production of renewable energy. </a:t>
            </a:r>
            <a:endParaRPr lang="en-GB" baseline="0" dirty="0" smtClean="0">
              <a:ea typeface="ＭＳ Ｐゴシック" panose="020B0600070205080204" pitchFamily="34" charset="-128"/>
            </a:endParaRPr>
          </a:p>
          <a:p>
            <a:pPr>
              <a:defRPr/>
            </a:pPr>
            <a:endParaRPr lang="en-GB" baseline="0" dirty="0" smtClean="0">
              <a:ea typeface="ＭＳ Ｐゴシック" panose="020B0600070205080204" pitchFamily="34" charset="-128"/>
            </a:endParaRPr>
          </a:p>
          <a:p>
            <a:pPr>
              <a:defRPr/>
            </a:pPr>
            <a:endParaRPr lang="en-GB" baseline="0" dirty="0" smtClean="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5027C6-92CE-42F2-93B3-02E0400233CF}" type="slidenum">
              <a:rPr lang="en-US" smtClean="0">
                <a:latin typeface="Calibri" panose="020F0502020204030204" pitchFamily="34" charset="0"/>
              </a:rPr>
              <a:pPr/>
              <a:t>27</a:t>
            </a:fld>
            <a:endParaRPr lang="en-US" smtClean="0">
              <a:latin typeface="Calibri" panose="020F0502020204030204" pitchFamily="34" charset="0"/>
            </a:endParaRPr>
          </a:p>
        </p:txBody>
      </p:sp>
    </p:spTree>
    <p:extLst>
      <p:ext uri="{BB962C8B-B14F-4D97-AF65-F5344CB8AC3E}">
        <p14:creationId xmlns:p14="http://schemas.microsoft.com/office/powerpoint/2010/main" val="3760709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r>
              <a:rPr lang="en-US" dirty="0" smtClean="0">
                <a:ea typeface="ＭＳ Ｐゴシック" panose="020B0600070205080204" pitchFamily="34" charset="-128"/>
              </a:rPr>
              <a:t>Final example, I always show this across the country to demonstrate the</a:t>
            </a:r>
            <a:r>
              <a:rPr lang="en-US" baseline="0" dirty="0" smtClean="0">
                <a:ea typeface="ＭＳ Ｐゴシック" panose="020B0600070205080204" pitchFamily="34" charset="-128"/>
              </a:rPr>
              <a:t> link between conservation and research, which gives great power to CGTs’ elbow, and can be absolutely invaluable. (Thanks to John Clark, DGT, for pic)</a:t>
            </a:r>
          </a:p>
          <a:p>
            <a:r>
              <a:rPr lang="en-US" baseline="0" dirty="0" smtClean="0">
                <a:ea typeface="ＭＳ Ｐゴシック" panose="020B0600070205080204" pitchFamily="34" charset="-128"/>
              </a:rPr>
              <a:t>It’s a Devon example, of course!</a:t>
            </a:r>
            <a:r>
              <a:rPr lang="en-US" dirty="0" smtClean="0">
                <a:ea typeface="ＭＳ Ｐゴシック" panose="020B0600070205080204" pitchFamily="34" charset="-128"/>
              </a:rPr>
              <a:t> This is Indio House , where there was an application to build over 100 new houses in its parkland. The </a:t>
            </a:r>
            <a:r>
              <a:rPr lang="en-US" dirty="0" err="1" smtClean="0">
                <a:ea typeface="ＭＳ Ｐゴシック" panose="020B0600070205080204" pitchFamily="34" charset="-128"/>
              </a:rPr>
              <a:t>lpa</a:t>
            </a:r>
            <a:r>
              <a:rPr lang="en-US" dirty="0" smtClean="0">
                <a:ea typeface="ＭＳ Ｐゴシック" panose="020B0600070205080204" pitchFamily="34" charset="-128"/>
              </a:rPr>
              <a:t> asked Devon GT researchers to add it to the Devon Gazetteer – so at Local List level -  which it did, and then DGT’s conservation hat put in an objection – consequently the application was refused. Perfect</a:t>
            </a:r>
            <a:r>
              <a:rPr lang="en-US" baseline="0" dirty="0" smtClean="0">
                <a:ea typeface="ＭＳ Ｐゴシック" panose="020B0600070205080204" pitchFamily="34" charset="-128"/>
              </a:rPr>
              <a:t> triangle between research, conservation, and great relationships with </a:t>
            </a:r>
            <a:r>
              <a:rPr lang="en-US" baseline="0" dirty="0" err="1" smtClean="0">
                <a:ea typeface="ＭＳ Ｐゴシック" panose="020B0600070205080204" pitchFamily="34" charset="-128"/>
              </a:rPr>
              <a:t>lpas</a:t>
            </a:r>
            <a:r>
              <a:rPr lang="en-US" baseline="0" dirty="0" smtClean="0">
                <a:ea typeface="ＭＳ Ｐゴシック" panose="020B0600070205080204" pitchFamily="34" charset="-128"/>
              </a:rPr>
              <a:t>.</a:t>
            </a:r>
          </a:p>
          <a:p>
            <a:endParaRPr lang="en-US" baseline="0" dirty="0" smtClean="0">
              <a:ea typeface="ＭＳ Ｐゴシック" panose="020B0600070205080204" pitchFamily="34" charset="-128"/>
            </a:endParaRPr>
          </a:p>
          <a:p>
            <a:r>
              <a:rPr lang="en-US" baseline="0" dirty="0" smtClean="0">
                <a:ea typeface="ＭＳ Ｐゴシック" panose="020B0600070205080204" pitchFamily="34" charset="-128"/>
              </a:rPr>
              <a:t>[</a:t>
            </a:r>
            <a:r>
              <a:rPr lang="en-GB" dirty="0" smtClean="0"/>
              <a:t>Indio House is an important historic country house, listed grade II, in a mature historic designed landscape. The parkland and paddocks surrounding the house and the historic </a:t>
            </a:r>
            <a:r>
              <a:rPr lang="en-GB" dirty="0" err="1" smtClean="0"/>
              <a:t>trackways</a:t>
            </a:r>
            <a:r>
              <a:rPr lang="en-GB" dirty="0" smtClean="0"/>
              <a:t>, lodge, carriage drive and planting belts form part of the historic landscape associated with the house and are important to the appreciation of its setting. </a:t>
            </a:r>
            <a:br>
              <a:rPr lang="en-GB" dirty="0" smtClean="0"/>
            </a:br>
            <a:r>
              <a:rPr lang="en-GB" dirty="0" smtClean="0"/>
              <a:t/>
            </a:r>
            <a:br>
              <a:rPr lang="en-GB" dirty="0" smtClean="0"/>
            </a:br>
            <a:r>
              <a:rPr lang="en-GB" dirty="0" smtClean="0"/>
              <a:t>Indio House replaced an earlier house on this site and was designed in 1850 by the Exeter architect, David Mackintosh for Charles </a:t>
            </a:r>
            <a:r>
              <a:rPr lang="en-GB" dirty="0" err="1" smtClean="0"/>
              <a:t>Aldenburg</a:t>
            </a:r>
            <a:r>
              <a:rPr lang="en-GB" dirty="0" smtClean="0"/>
              <a:t> Bentinck, Lord of the Manor of Bovey Tracey. The house remained in the ownership of the Bentinck family until 1939, when it was sold with 1.5miles of trout fishing and 400 acres. </a:t>
            </a:r>
            <a:br>
              <a:rPr lang="en-GB" dirty="0" smtClean="0"/>
            </a:br>
            <a:r>
              <a:rPr lang="en-GB" dirty="0" smtClean="0"/>
              <a:t/>
            </a:r>
            <a:br>
              <a:rPr lang="en-GB" dirty="0" smtClean="0"/>
            </a:br>
            <a:r>
              <a:rPr lang="en-GB" dirty="0" smtClean="0"/>
              <a:t>Shelter belt planting screens the property from the main road. The entrance is marked by a lodge and gates with brick/stone piers and cast iron railings, in the manor of a country house of some distinction. The impressive tree lined carriage drive with parkland railings runs from the lodge on Newton Road, through </a:t>
            </a:r>
            <a:r>
              <a:rPr lang="en-GB" dirty="0" err="1" smtClean="0"/>
              <a:t>Heathfield</a:t>
            </a:r>
            <a:r>
              <a:rPr lang="en-GB" dirty="0" smtClean="0"/>
              <a:t> Plantation. It continues past the gardener's cottage, walled garden and converted stables, which were once part of the estate. To the north of the drive lies parkland and paddocks with mature individual and perimeter trees. A tree lined historic </a:t>
            </a:r>
            <a:r>
              <a:rPr lang="en-GB" dirty="0" err="1" smtClean="0"/>
              <a:t>trackway</a:t>
            </a:r>
            <a:r>
              <a:rPr lang="en-GB" dirty="0" smtClean="0"/>
              <a:t> forms the north boundary and links to </a:t>
            </a:r>
            <a:r>
              <a:rPr lang="en-GB" dirty="0" err="1" smtClean="0"/>
              <a:t>trackways</a:t>
            </a:r>
            <a:r>
              <a:rPr lang="en-GB" dirty="0" smtClean="0"/>
              <a:t> to the north of the house and east of the parkland. The drive terminates at an open entrance area on the south side of the house. </a:t>
            </a:r>
            <a:br>
              <a:rPr lang="en-GB" dirty="0" smtClean="0"/>
            </a:br>
            <a:r>
              <a:rPr lang="en-GB" dirty="0" smtClean="0"/>
              <a:t/>
            </a:r>
            <a:br>
              <a:rPr lang="en-GB" dirty="0" smtClean="0"/>
            </a:br>
            <a:r>
              <a:rPr lang="en-GB" dirty="0" smtClean="0"/>
              <a:t>The principal rooms of the house face predominately south east with open views across parkland towards woods and the Devon countryside beyond. The property retains some 25 acres of the 400 acre original estate, made up of ancient English woodland, grazing paddocks, an orchard, a third of an acre totally enclosed walled garden and formal gardens adjacent to the house surrounded by shelter belt woods. East of the house is an attractive rose parterre garden with six listed granite columns standing amidst circular and crescent flowerbeds in the Victorian style; open areas of terraced lawn with evidence of further flower beds, a pleasure garden with decorative specimen mature trees including Oak, Beech and Monkey Puzzle; the formal water garden has seen better days. </a:t>
            </a:r>
            <a:br>
              <a:rPr lang="en-GB" dirty="0" smtClean="0"/>
            </a:br>
            <a:r>
              <a:rPr lang="en-GB" dirty="0" smtClean="0"/>
              <a:t/>
            </a:r>
            <a:br>
              <a:rPr lang="en-GB" dirty="0" smtClean="0"/>
            </a:br>
            <a:r>
              <a:rPr lang="en-GB" dirty="0" smtClean="0"/>
              <a:t>Beyond the parkland railings to the east, is level pasture with a large mature Oak. To the south lies further pasture or parkland bounded by perimeter trees and including an orchard area. To the north lies an orchard with a number of historic orchard trees. The previous Indio House was associated with the Indio Pottery (1750 -1836) which lay to the east of the house. An </a:t>
            </a:r>
            <a:r>
              <a:rPr lang="en-GB" dirty="0" err="1" smtClean="0"/>
              <a:t>adit</a:t>
            </a:r>
            <a:r>
              <a:rPr lang="en-GB" dirty="0" smtClean="0"/>
              <a:t> or </a:t>
            </a:r>
            <a:r>
              <a:rPr lang="en-GB" dirty="0" err="1" smtClean="0"/>
              <a:t>leat</a:t>
            </a:r>
            <a:r>
              <a:rPr lang="en-GB" dirty="0" smtClean="0"/>
              <a:t> c. 1810-11 connected it to Pond Garden Pottery and the associated Indio Pond or Lakes, now in separate ownership. </a:t>
            </a:r>
            <a:br>
              <a:rPr lang="en-GB" dirty="0" smtClean="0"/>
            </a:br>
            <a:r>
              <a:rPr lang="en-GB" dirty="0" smtClean="0"/>
              <a:t>The Devon Gardens Trust works in partnership with The Garden History Society in responding to consultations and advises that development which adversely impacts upon the historic environment should not be permitted. In our opinion, the proposed development of 122 houses would seriously affect the character and appearance of the heritage asset of Indio House. </a:t>
            </a:r>
            <a:br>
              <a:rPr lang="en-GB" dirty="0" smtClean="0"/>
            </a:br>
            <a:r>
              <a:rPr lang="en-GB" dirty="0" smtClean="0"/>
              <a:t>In conclusion, we are concerned about the adverse visual impact of the proposed development which would cause substantial harm to the significance of Indio House and its setting. We recommend that your authority should refuse consent for this proposal as it clearly conflicts with national planning policy with regard to the conservation of the historic environment. ]</a:t>
            </a:r>
            <a:r>
              <a:rPr lang="en-US" dirty="0" smtClean="0">
                <a:ea typeface="ＭＳ Ｐゴシック" panose="020B0600070205080204" pitchFamily="34" charset="-128"/>
              </a:rPr>
              <a:t/>
            </a:r>
            <a:br>
              <a:rPr lang="en-US" dirty="0" smtClean="0">
                <a:ea typeface="ＭＳ Ｐゴシック" panose="020B0600070205080204" pitchFamily="34" charset="-128"/>
              </a:rPr>
            </a:br>
            <a:endParaRPr lang="en-GB" dirty="0" smtClean="0">
              <a:ea typeface="ＭＳ Ｐゴシック" panose="020B0600070205080204"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3386FE-75DF-46F2-9F11-A690BBD30106}" type="slidenum">
              <a:rPr lang="en-US" smtClean="0">
                <a:latin typeface="Calibri" panose="020F0502020204030204" pitchFamily="34" charset="0"/>
              </a:rPr>
              <a:pPr/>
              <a:t>28</a:t>
            </a:fld>
            <a:endParaRPr lang="en-US" smtClean="0">
              <a:latin typeface="Calibri" panose="020F0502020204030204" pitchFamily="34" charset="0"/>
            </a:endParaRPr>
          </a:p>
        </p:txBody>
      </p:sp>
    </p:spTree>
    <p:extLst>
      <p:ext uri="{BB962C8B-B14F-4D97-AF65-F5344CB8AC3E}">
        <p14:creationId xmlns:p14="http://schemas.microsoft.com/office/powerpoint/2010/main" val="687680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lnSpc>
                <a:spcPct val="90000"/>
              </a:lnSpc>
              <a:spcBef>
                <a:spcPct val="0"/>
              </a:spcBef>
              <a:defRPr/>
            </a:pPr>
            <a:r>
              <a:rPr lang="en-US" dirty="0" smtClean="0">
                <a:ea typeface="ＭＳ Ｐゴシック" panose="020B0600070205080204" pitchFamily="34" charset="-128"/>
              </a:rPr>
              <a:t>Just to wrap up, this</a:t>
            </a:r>
            <a:r>
              <a:rPr lang="en-US" baseline="0" dirty="0" smtClean="0">
                <a:ea typeface="ＭＳ Ｐゴシック" panose="020B0600070205080204" pitchFamily="34" charset="-128"/>
              </a:rPr>
              <a:t> is such an exciting initiative from Devon GT – I have been telling CGTs across the country about it in the hope that they will copy! It’s fabulous to see you all here, and to see the interest and working partnerships that you all represent. </a:t>
            </a:r>
          </a:p>
          <a:p>
            <a:pPr eaLnBrk="1" hangingPunct="1">
              <a:lnSpc>
                <a:spcPct val="90000"/>
              </a:lnSpc>
              <a:spcBef>
                <a:spcPct val="0"/>
              </a:spcBef>
              <a:defRPr/>
            </a:pPr>
            <a:endParaRPr lang="en-US" baseline="0" dirty="0" smtClean="0">
              <a:ea typeface="ＭＳ Ｐゴシック" panose="020B0600070205080204" pitchFamily="34" charset="-128"/>
            </a:endParaRPr>
          </a:p>
          <a:p>
            <a:pPr eaLnBrk="1" hangingPunct="1">
              <a:lnSpc>
                <a:spcPct val="90000"/>
              </a:lnSpc>
              <a:spcBef>
                <a:spcPct val="0"/>
              </a:spcBef>
              <a:defRPr/>
            </a:pPr>
            <a:r>
              <a:rPr lang="en-US" baseline="0" dirty="0" smtClean="0">
                <a:ea typeface="ＭＳ Ｐゴシック" panose="020B0600070205080204" pitchFamily="34" charset="-128"/>
              </a:rPr>
              <a:t>For me, this is the icing on the cake of some hard graft in which</a:t>
            </a:r>
            <a:r>
              <a:rPr lang="en-US" dirty="0" smtClean="0">
                <a:ea typeface="ＭＳ Ｐゴシック" panose="020B0600070205080204" pitchFamily="34" charset="-128"/>
              </a:rPr>
              <a:t> we have all been working hard to make links, friendships, working partnerships wherever possible as there is strength in numbers and in unity.</a:t>
            </a:r>
          </a:p>
          <a:p>
            <a:pPr eaLnBrk="1" hangingPunct="1">
              <a:lnSpc>
                <a:spcPct val="90000"/>
              </a:lnSpc>
              <a:spcBef>
                <a:spcPct val="0"/>
              </a:spcBef>
              <a:defRPr/>
            </a:pPr>
            <a:r>
              <a:rPr lang="en-US" dirty="0" smtClean="0">
                <a:ea typeface="ＭＳ Ｐゴシック" panose="020B0600070205080204" pitchFamily="34" charset="-128"/>
              </a:rPr>
              <a:t>CGTs now work closely with </a:t>
            </a:r>
          </a:p>
          <a:p>
            <a:pPr eaLnBrk="1" hangingPunct="1">
              <a:lnSpc>
                <a:spcPct val="90000"/>
              </a:lnSpc>
              <a:spcBef>
                <a:spcPct val="0"/>
              </a:spcBef>
              <a:defRPr/>
            </a:pPr>
            <a:endParaRPr lang="en-US" dirty="0" smtClean="0">
              <a:ea typeface="ＭＳ Ｐゴシック" panose="020B0600070205080204" pitchFamily="34" charset="-128"/>
            </a:endParaRPr>
          </a:p>
          <a:p>
            <a:pPr eaLnBrk="1" hangingPunct="1">
              <a:lnSpc>
                <a:spcPct val="90000"/>
              </a:lnSpc>
              <a:spcBef>
                <a:spcPct val="0"/>
              </a:spcBef>
              <a:defRPr/>
            </a:pPr>
            <a:r>
              <a:rPr lang="en-US" dirty="0" smtClean="0">
                <a:ea typeface="ＭＳ Ｐゴシック" panose="020B0600070205080204" pitchFamily="34" charset="-128"/>
              </a:rPr>
              <a:t>GHS – working together on planning, merger</a:t>
            </a:r>
          </a:p>
          <a:p>
            <a:pPr eaLnBrk="1" hangingPunct="1">
              <a:lnSpc>
                <a:spcPct val="90000"/>
              </a:lnSpc>
              <a:spcBef>
                <a:spcPct val="0"/>
              </a:spcBef>
              <a:defRPr/>
            </a:pPr>
            <a:endParaRPr lang="en-US" dirty="0" smtClean="0">
              <a:ea typeface="ＭＳ Ｐゴシック" panose="020B0600070205080204" pitchFamily="34" charset="-128"/>
            </a:endParaRPr>
          </a:p>
          <a:p>
            <a:pPr eaLnBrk="1" hangingPunct="1">
              <a:lnSpc>
                <a:spcPct val="90000"/>
              </a:lnSpc>
              <a:buFont typeface="Wingdings 2" panose="05020102010507070707" pitchFamily="18" charset="2"/>
              <a:buNone/>
              <a:defRPr/>
            </a:pPr>
            <a:r>
              <a:rPr lang="en-US" dirty="0" smtClean="0">
                <a:ea typeface="ＭＳ Ｐゴシック" panose="020B0600070205080204" pitchFamily="34" charset="-128"/>
              </a:rPr>
              <a:t>EH: WW1 – Commemorative Landscapes; Designations</a:t>
            </a:r>
          </a:p>
          <a:p>
            <a:pPr eaLnBrk="1" hangingPunct="1">
              <a:lnSpc>
                <a:spcPct val="90000"/>
              </a:lnSpc>
              <a:buFont typeface="Wingdings 2" panose="05020102010507070707" pitchFamily="18" charset="2"/>
              <a:buNone/>
              <a:defRPr/>
            </a:pPr>
            <a:r>
              <a:rPr lang="en-US" dirty="0" smtClean="0">
                <a:ea typeface="ＭＳ Ｐゴシック" panose="020B0600070205080204" pitchFamily="34" charset="-128"/>
              </a:rPr>
              <a:t>Landscapes At Risk</a:t>
            </a:r>
          </a:p>
          <a:p>
            <a:pPr eaLnBrk="1" hangingPunct="1">
              <a:lnSpc>
                <a:spcPct val="90000"/>
              </a:lnSpc>
              <a:defRPr/>
            </a:pPr>
            <a:r>
              <a:rPr lang="en-US" dirty="0" smtClean="0">
                <a:ea typeface="ＭＳ Ｐゴシック" panose="020B0600070205080204" pitchFamily="34" charset="-128"/>
              </a:rPr>
              <a:t>Specific small research and survey projects</a:t>
            </a:r>
          </a:p>
          <a:p>
            <a:pPr eaLnBrk="1" hangingPunct="1">
              <a:lnSpc>
                <a:spcPct val="90000"/>
              </a:lnSpc>
              <a:defRPr/>
            </a:pPr>
            <a:r>
              <a:rPr lang="en-US" dirty="0" smtClean="0">
                <a:ea typeface="ＭＳ Ｐゴシック" panose="020B0600070205080204" pitchFamily="34" charset="-128"/>
              </a:rPr>
              <a:t>Support for owners</a:t>
            </a:r>
          </a:p>
          <a:p>
            <a:pPr eaLnBrk="1" hangingPunct="1">
              <a:lnSpc>
                <a:spcPct val="90000"/>
              </a:lnSpc>
              <a:spcBef>
                <a:spcPct val="0"/>
              </a:spcBef>
              <a:defRPr/>
            </a:pPr>
            <a:endParaRPr lang="en-US" dirty="0" smtClean="0">
              <a:ea typeface="ＭＳ Ｐゴシック" panose="020B0600070205080204" pitchFamily="34" charset="-128"/>
            </a:endParaRPr>
          </a:p>
          <a:p>
            <a:pPr eaLnBrk="1" hangingPunct="1">
              <a:lnSpc>
                <a:spcPct val="90000"/>
              </a:lnSpc>
              <a:spcBef>
                <a:spcPct val="0"/>
              </a:spcBef>
              <a:defRPr/>
            </a:pPr>
            <a:r>
              <a:rPr lang="en-US" dirty="0" smtClean="0">
                <a:ea typeface="ＭＳ Ｐゴシック" panose="020B0600070205080204" pitchFamily="34" charset="-128"/>
              </a:rPr>
              <a:t>We’re starting to work much more closely with Natural England </a:t>
            </a:r>
          </a:p>
          <a:p>
            <a:pPr eaLnBrk="1" hangingPunct="1">
              <a:lnSpc>
                <a:spcPct val="90000"/>
              </a:lnSpc>
              <a:spcBef>
                <a:spcPct val="0"/>
              </a:spcBef>
              <a:defRPr/>
            </a:pPr>
            <a:r>
              <a:rPr lang="en-US" dirty="0" smtClean="0">
                <a:ea typeface="ＭＳ Ｐゴシック" panose="020B0600070205080204" pitchFamily="34" charset="-128"/>
              </a:rPr>
              <a:t>Designed landscapes can be a target for NE funding especially with water bodies or SSSIs</a:t>
            </a:r>
          </a:p>
          <a:p>
            <a:pPr eaLnBrk="1" hangingPunct="1">
              <a:lnSpc>
                <a:spcPct val="90000"/>
              </a:lnSpc>
              <a:spcBef>
                <a:spcPct val="0"/>
              </a:spcBef>
              <a:defRPr/>
            </a:pPr>
            <a:endParaRPr lang="en-US" dirty="0" smtClean="0">
              <a:ea typeface="ＭＳ Ｐゴシック" panose="020B0600070205080204" pitchFamily="34" charset="-128"/>
            </a:endParaRPr>
          </a:p>
          <a:p>
            <a:pPr eaLnBrk="1" hangingPunct="1">
              <a:lnSpc>
                <a:spcPct val="90000"/>
              </a:lnSpc>
              <a:spcBef>
                <a:spcPct val="0"/>
              </a:spcBef>
              <a:defRPr/>
            </a:pPr>
            <a:r>
              <a:rPr lang="en-US" dirty="0" smtClean="0">
                <a:ea typeface="ＭＳ Ｐゴシック" panose="020B0600070205080204" pitchFamily="34" charset="-128"/>
              </a:rPr>
              <a:t>P&amp;GUK – national database of parks and gardens - building up info through receiving research reports</a:t>
            </a:r>
          </a:p>
          <a:p>
            <a:pPr eaLnBrk="1" hangingPunct="1">
              <a:lnSpc>
                <a:spcPct val="90000"/>
              </a:lnSpc>
              <a:spcBef>
                <a:spcPct val="0"/>
              </a:spcBef>
              <a:defRPr/>
            </a:pPr>
            <a:endParaRPr lang="en-US" dirty="0" smtClean="0">
              <a:ea typeface="ＭＳ Ｐゴシック" panose="020B0600070205080204" pitchFamily="34" charset="-128"/>
            </a:endParaRPr>
          </a:p>
          <a:p>
            <a:pPr eaLnBrk="1" hangingPunct="1">
              <a:lnSpc>
                <a:spcPct val="90000"/>
              </a:lnSpc>
              <a:defRPr/>
            </a:pPr>
            <a:r>
              <a:rPr lang="en-US" dirty="0" smtClean="0">
                <a:ea typeface="ＭＳ Ｐゴシック" panose="020B0600070205080204" pitchFamily="34" charset="-128"/>
              </a:rPr>
              <a:t>Local Authorities:</a:t>
            </a:r>
          </a:p>
          <a:p>
            <a:pPr eaLnBrk="1" hangingPunct="1">
              <a:lnSpc>
                <a:spcPct val="90000"/>
              </a:lnSpc>
              <a:defRPr/>
            </a:pPr>
            <a:r>
              <a:rPr lang="en-US" dirty="0" smtClean="0">
                <a:ea typeface="ＭＳ Ｐゴシック" panose="020B0600070205080204" pitchFamily="34" charset="-128"/>
              </a:rPr>
              <a:t>Need information on their HER</a:t>
            </a:r>
          </a:p>
          <a:p>
            <a:pPr eaLnBrk="1" hangingPunct="1">
              <a:lnSpc>
                <a:spcPct val="90000"/>
              </a:lnSpc>
              <a:defRPr/>
            </a:pPr>
            <a:r>
              <a:rPr lang="en-US" dirty="0" smtClean="0">
                <a:ea typeface="ＭＳ Ｐゴシック" panose="020B0600070205080204" pitchFamily="34" charset="-128"/>
              </a:rPr>
              <a:t>Support for local listing </a:t>
            </a:r>
            <a:r>
              <a:rPr lang="en-US" dirty="0" err="1" smtClean="0">
                <a:ea typeface="ＭＳ Ｐゴシック" panose="020B0600070205080204" pitchFamily="34" charset="-128"/>
              </a:rPr>
              <a:t>programmes</a:t>
            </a:r>
            <a:endParaRPr lang="en-US" dirty="0" smtClean="0">
              <a:ea typeface="ＭＳ Ｐゴシック" panose="020B0600070205080204" pitchFamily="34" charset="-128"/>
            </a:endParaRPr>
          </a:p>
          <a:p>
            <a:pPr eaLnBrk="1" hangingPunct="1">
              <a:lnSpc>
                <a:spcPct val="90000"/>
              </a:lnSpc>
              <a:defRPr/>
            </a:pPr>
            <a:r>
              <a:rPr lang="en-US" dirty="0" smtClean="0">
                <a:ea typeface="ＭＳ Ｐゴシック" panose="020B0600070205080204" pitchFamily="34" charset="-128"/>
              </a:rPr>
              <a:t>Planning</a:t>
            </a:r>
          </a:p>
          <a:p>
            <a:pPr eaLnBrk="1" hangingPunct="1">
              <a:lnSpc>
                <a:spcPct val="90000"/>
              </a:lnSpc>
              <a:defRPr/>
            </a:pPr>
            <a:endParaRPr lang="en-US" dirty="0" smtClean="0">
              <a:ea typeface="ＭＳ Ｐゴシック" panose="020B0600070205080204" pitchFamily="34" charset="-128"/>
            </a:endParaRPr>
          </a:p>
          <a:p>
            <a:pPr eaLnBrk="1" hangingPunct="1">
              <a:lnSpc>
                <a:spcPct val="90000"/>
              </a:lnSpc>
              <a:defRPr/>
            </a:pPr>
            <a:r>
              <a:rPr lang="en-US" dirty="0" smtClean="0">
                <a:ea typeface="ＭＳ Ｐゴシック" panose="020B0600070205080204" pitchFamily="34" charset="-128"/>
              </a:rPr>
              <a:t>And speaking of planning – we also have the NAS such as Vic </a:t>
            </a:r>
            <a:r>
              <a:rPr lang="en-US" dirty="0" err="1" smtClean="0">
                <a:ea typeface="ＭＳ Ｐゴシック" panose="020B0600070205080204" pitchFamily="34" charset="-128"/>
              </a:rPr>
              <a:t>Soc</a:t>
            </a:r>
            <a:r>
              <a:rPr lang="en-US" dirty="0" smtClean="0">
                <a:ea typeface="ＭＳ Ｐゴシック" panose="020B0600070205080204" pitchFamily="34" charset="-128"/>
              </a:rPr>
              <a:t> and Georgian Group, SPAB – want and need to work with those that know about landscapes – often the setting for their key targets</a:t>
            </a:r>
          </a:p>
          <a:p>
            <a:pPr eaLnBrk="1" hangingPunct="1">
              <a:lnSpc>
                <a:spcPct val="90000"/>
              </a:lnSpc>
              <a:defRPr/>
            </a:pPr>
            <a:endParaRPr lang="en-US" dirty="0" smtClean="0">
              <a:ea typeface="ＭＳ Ｐゴシック" panose="020B0600070205080204" pitchFamily="34" charset="-128"/>
            </a:endParaRPr>
          </a:p>
          <a:p>
            <a:pPr eaLnBrk="1" hangingPunct="1">
              <a:lnSpc>
                <a:spcPct val="90000"/>
              </a:lnSpc>
              <a:defRPr/>
            </a:pPr>
            <a:r>
              <a:rPr lang="en-US" dirty="0" smtClean="0">
                <a:ea typeface="ＭＳ Ｐゴシック" panose="020B0600070205080204" pitchFamily="34" charset="-128"/>
              </a:rPr>
              <a:t>And now you all – welcome! We are so pleased to have you here, and are looking forward to working together. I hope this will be a long relationship and together you will do great things for Devon’s historic landscapes!</a:t>
            </a:r>
          </a:p>
          <a:p>
            <a:pPr marL="274638" lvl="1" eaLnBrk="1" hangingPunct="1">
              <a:lnSpc>
                <a:spcPct val="90000"/>
              </a:lnSpc>
              <a:buFont typeface="Wingdings" panose="05000000000000000000" pitchFamily="2" charset="2"/>
              <a:buNone/>
              <a:defRPr/>
            </a:pPr>
            <a:endParaRPr lang="en-US" dirty="0" smtClean="0">
              <a:ea typeface="ＭＳ Ｐゴシック" panose="020B0600070205080204" pitchFamily="34" charset="-128"/>
            </a:endParaRPr>
          </a:p>
          <a:p>
            <a:pPr eaLnBrk="1" hangingPunct="1">
              <a:lnSpc>
                <a:spcPct val="90000"/>
              </a:lnSpc>
              <a:spcBef>
                <a:spcPct val="0"/>
              </a:spcBef>
              <a:defRPr/>
            </a:pPr>
            <a:r>
              <a:rPr lang="en-US" dirty="0" smtClean="0">
                <a:ea typeface="ＭＳ Ｐゴシック" panose="020B0600070205080204" pitchFamily="34" charset="-128"/>
              </a:rPr>
              <a:t> </a:t>
            </a:r>
          </a:p>
          <a:p>
            <a:pPr eaLnBrk="1" hangingPunct="1">
              <a:lnSpc>
                <a:spcPct val="90000"/>
              </a:lnSpc>
              <a:spcBef>
                <a:spcPct val="0"/>
              </a:spcBef>
              <a:defRPr/>
            </a:pPr>
            <a:endParaRPr lang="en-US" dirty="0" smtClean="0">
              <a:ea typeface="ＭＳ Ｐゴシック" panose="020B0600070205080204" pitchFamily="34" charset="-128"/>
            </a:endParaRPr>
          </a:p>
          <a:p>
            <a:pPr eaLnBrk="1" hangingPunct="1">
              <a:lnSpc>
                <a:spcPct val="90000"/>
              </a:lnSpc>
              <a:spcBef>
                <a:spcPct val="0"/>
              </a:spcBef>
              <a:defRPr/>
            </a:pPr>
            <a:endParaRPr lang="en-US" dirty="0" smtClean="0">
              <a:ea typeface="ＭＳ Ｐゴシック" panose="020B0600070205080204" pitchFamily="34" charset="-128"/>
            </a:endParaRPr>
          </a:p>
          <a:p>
            <a:pPr eaLnBrk="1" hangingPunct="1">
              <a:lnSpc>
                <a:spcPct val="90000"/>
              </a:lnSpc>
              <a:spcBef>
                <a:spcPct val="0"/>
              </a:spcBef>
              <a:defRPr/>
            </a:pPr>
            <a:endParaRPr 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F002A7-B5C1-487B-9CD6-A7D2FB14B180}" type="slidenum">
              <a:rPr lang="en-US" smtClean="0">
                <a:latin typeface="Calibri" panose="020F0502020204030204" pitchFamily="34" charset="0"/>
              </a:rPr>
              <a:pPr/>
              <a:t>29</a:t>
            </a:fld>
            <a:endParaRPr lang="en-US" smtClean="0">
              <a:latin typeface="Calibri" panose="020F0502020204030204" pitchFamily="34" charset="0"/>
            </a:endParaRPr>
          </a:p>
        </p:txBody>
      </p:sp>
    </p:spTree>
    <p:extLst>
      <p:ext uri="{BB962C8B-B14F-4D97-AF65-F5344CB8AC3E}">
        <p14:creationId xmlns:p14="http://schemas.microsoft.com/office/powerpoint/2010/main" val="227014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anose="020B0600070205080204" pitchFamily="34" charset="-128"/>
              </a:rPr>
              <a:t>So hopefully those pics have made you feel warm and fuzzy, but we do need some gritty details to explain what CGTs are:</a:t>
            </a:r>
          </a:p>
          <a:p>
            <a:r>
              <a:rPr lang="en-US" smtClean="0">
                <a:ea typeface="ＭＳ Ｐゴシック" panose="020B0600070205080204" pitchFamily="34" charset="-128"/>
              </a:rPr>
              <a:t>35 County Gardens Trusts – CGTs</a:t>
            </a:r>
          </a:p>
          <a:p>
            <a:r>
              <a:rPr lang="en-US" smtClean="0">
                <a:ea typeface="ＭＳ Ｐゴシック" panose="020B0600070205080204" pitchFamily="34" charset="-128"/>
              </a:rPr>
              <a:t>Association of Gardens Trusts (AGT) - Umbrella body</a:t>
            </a:r>
          </a:p>
          <a:p>
            <a:r>
              <a:rPr lang="en-US" smtClean="0">
                <a:ea typeface="ＭＳ Ｐゴシック" panose="020B0600070205080204" pitchFamily="34" charset="-128"/>
              </a:rPr>
              <a:t>Autonomous charitable organisations</a:t>
            </a:r>
          </a:p>
          <a:p>
            <a:r>
              <a:rPr lang="en-US" smtClean="0">
                <a:ea typeface="ＭＳ Ｐゴシック" panose="020B0600070205080204" pitchFamily="34" charset="-128"/>
              </a:rPr>
              <a:t>Membership 50 – 400+ per county</a:t>
            </a:r>
          </a:p>
          <a:p>
            <a:r>
              <a:rPr lang="en-US" smtClean="0">
                <a:ea typeface="ＭＳ Ｐゴシック" panose="020B0600070205080204" pitchFamily="34" charset="-128"/>
              </a:rPr>
              <a:t>Members – volunteers – active and inactive…</a:t>
            </a:r>
          </a:p>
          <a:p>
            <a:r>
              <a:rPr lang="en-US" smtClean="0">
                <a:ea typeface="ＭＳ Ｐゴシック" panose="020B0600070205080204" pitchFamily="34" charset="-128"/>
              </a:rPr>
              <a:t>Each has a committee of Trustees with sub groups such as Research and Recording groups, Conservation Groups</a:t>
            </a:r>
          </a:p>
          <a:p>
            <a:r>
              <a:rPr lang="en-US" smtClean="0">
                <a:ea typeface="ＭＳ Ｐゴシック" panose="020B0600070205080204" pitchFamily="34" charset="-128"/>
              </a:rPr>
              <a:t>Research &amp; Recording Groups </a:t>
            </a:r>
          </a:p>
          <a:p>
            <a:r>
              <a:rPr lang="en-US" smtClean="0">
                <a:ea typeface="ＭＳ Ｐゴシック" panose="020B0600070205080204" pitchFamily="34" charset="-128"/>
              </a:rPr>
              <a:t>Conservation Groups</a:t>
            </a:r>
          </a:p>
          <a:p>
            <a:r>
              <a:rPr lang="en-US" smtClean="0">
                <a:ea typeface="ＭＳ Ｐゴシック" panose="020B0600070205080204" pitchFamily="34" charset="-128"/>
              </a:rPr>
              <a:t>Education initiatives</a:t>
            </a:r>
          </a:p>
          <a:p>
            <a:r>
              <a:rPr lang="en-US" smtClean="0">
                <a:ea typeface="ＭＳ Ｐゴシック" panose="020B0600070205080204" pitchFamily="34" charset="-128"/>
              </a:rPr>
              <a:t>Garden visiting groups</a:t>
            </a:r>
          </a:p>
          <a:p>
            <a:r>
              <a:rPr lang="en-US" smtClean="0">
                <a:ea typeface="ＭＳ Ｐゴシック" panose="020B0600070205080204" pitchFamily="34" charset="-128"/>
              </a:rPr>
              <a:t>Working Together … merger – Garden History Society (GHS)</a:t>
            </a:r>
          </a:p>
          <a:p>
            <a:pPr eaLnBrk="1" hangingPunct="1">
              <a:spcBef>
                <a:spcPct val="0"/>
              </a:spcBef>
            </a:pPr>
            <a:endParaRPr lang="en-US" smtClean="0">
              <a:ea typeface="ＭＳ Ｐゴシック" panose="020B0600070205080204" pitchFamily="34" charset="-128"/>
            </a:endParaRPr>
          </a:p>
          <a:p>
            <a:pPr eaLnBrk="1" hangingPunct="1">
              <a:spcBef>
                <a:spcPct val="0"/>
              </a:spcBef>
            </a:pPr>
            <a:endParaRPr lang="en-US" smtClean="0">
              <a:ea typeface="ＭＳ Ｐゴシック"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6F9DA3-0ADF-47F6-93D0-0D42EDDD5498}" type="slidenum">
              <a:rPr lang="en-US" smtClean="0">
                <a:latin typeface="Calibri" panose="020F0502020204030204" pitchFamily="34" charset="0"/>
              </a:rPr>
              <a:pPr/>
              <a:t>3</a:t>
            </a:fld>
            <a:endParaRPr lang="en-US" smtClean="0">
              <a:latin typeface="Calibri" panose="020F0502020204030204" pitchFamily="34" charset="0"/>
            </a:endParaRPr>
          </a:p>
        </p:txBody>
      </p:sp>
    </p:spTree>
    <p:extLst>
      <p:ext uri="{BB962C8B-B14F-4D97-AF65-F5344CB8AC3E}">
        <p14:creationId xmlns:p14="http://schemas.microsoft.com/office/powerpoint/2010/main" val="2562781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2DF26B-67E5-4228-8754-53494A5495CA}" type="slidenum">
              <a:rPr lang="en-US" smtClean="0">
                <a:latin typeface="Calibri" panose="020F0502020204030204" pitchFamily="34" charset="0"/>
              </a:rPr>
              <a:pPr/>
              <a:t>30</a:t>
            </a:fld>
            <a:endParaRPr lang="en-US" smtClean="0">
              <a:latin typeface="Calibri" panose="020F0502020204030204" pitchFamily="34" charset="0"/>
            </a:endParaRPr>
          </a:p>
        </p:txBody>
      </p:sp>
    </p:spTree>
    <p:extLst>
      <p:ext uri="{BB962C8B-B14F-4D97-AF65-F5344CB8AC3E}">
        <p14:creationId xmlns:p14="http://schemas.microsoft.com/office/powerpoint/2010/main" val="44012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anose="020B0600070205080204" pitchFamily="34" charset="-128"/>
              </a:rPr>
              <a:t>Need to clarify the title…</a:t>
            </a:r>
          </a:p>
          <a:p>
            <a:pPr eaLnBrk="1" hangingPunct="1">
              <a:spcBef>
                <a:spcPct val="0"/>
              </a:spcBef>
            </a:pPr>
            <a:endParaRPr lang="en-US" smtClean="0">
              <a:ea typeface="ＭＳ Ｐゴシック" panose="020B0600070205080204" pitchFamily="34" charset="-128"/>
            </a:endParaRPr>
          </a:p>
          <a:p>
            <a:pPr eaLnBrk="1" hangingPunct="1">
              <a:spcBef>
                <a:spcPct val="0"/>
              </a:spcBef>
            </a:pPr>
            <a:r>
              <a:rPr lang="en-US" smtClean="0">
                <a:ea typeface="ＭＳ Ｐゴシック" panose="020B0600070205080204" pitchFamily="34" charset="-128"/>
              </a:rPr>
              <a:t>Yes, we are interested in pretty gardens, such as these Hill Close Gardens in Warwickshire, but when we say ‘gardens’ we tend to be using it as a shorthand for the much wider reaching ‘historic designed landscapes’</a:t>
            </a:r>
          </a:p>
          <a:p>
            <a:endParaRPr lang="en-GB" smtClean="0">
              <a:ea typeface="ＭＳ Ｐゴシック"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9FC582-07B6-4BDB-9C78-4D6149063E1D}" type="slidenum">
              <a:rPr lang="en-US" smtClean="0">
                <a:latin typeface="Calibri" panose="020F0502020204030204" pitchFamily="34" charset="0"/>
              </a:rPr>
              <a:pPr/>
              <a:t>4</a:t>
            </a:fld>
            <a:endParaRPr lang="en-US" smtClean="0">
              <a:latin typeface="Calibri" panose="020F0502020204030204" pitchFamily="34" charset="0"/>
            </a:endParaRPr>
          </a:p>
        </p:txBody>
      </p:sp>
    </p:spTree>
    <p:extLst>
      <p:ext uri="{BB962C8B-B14F-4D97-AF65-F5344CB8AC3E}">
        <p14:creationId xmlns:p14="http://schemas.microsoft.com/office/powerpoint/2010/main" val="393363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anose="020B0600070205080204" pitchFamily="34" charset="-128"/>
              </a:rPr>
              <a:t>We’re also talking about wider parkland such as Capability Brown one at Croome in Worcestershire</a:t>
            </a:r>
          </a:p>
          <a:p>
            <a:r>
              <a:rPr lang="en-GB" smtClean="0">
                <a:ea typeface="ＭＳ Ｐゴシック" panose="020B0600070205080204" pitchFamily="34" charset="-128"/>
              </a:rPr>
              <a:t>(Photo courtesy of Steffie Shields)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2780AB-A384-49D2-BAB8-3760C48DB0BE}" type="slidenum">
              <a:rPr lang="en-US" smtClean="0">
                <a:latin typeface="Calibri" panose="020F0502020204030204" pitchFamily="34" charset="0"/>
              </a:rPr>
              <a:pPr/>
              <a:t>5</a:t>
            </a:fld>
            <a:endParaRPr lang="en-US" smtClean="0">
              <a:latin typeface="Calibri" panose="020F0502020204030204" pitchFamily="34" charset="0"/>
            </a:endParaRPr>
          </a:p>
        </p:txBody>
      </p:sp>
    </p:spTree>
    <p:extLst>
      <p:ext uri="{BB962C8B-B14F-4D97-AF65-F5344CB8AC3E}">
        <p14:creationId xmlns:p14="http://schemas.microsoft.com/office/powerpoint/2010/main" val="157462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anose="020B0600070205080204" pitchFamily="34" charset="-128"/>
              </a:rPr>
              <a:t>And all manner of designed landscapes including urban public parks, garden squares, cemeteries, institutional landscapes such as hospitals.  This is </a:t>
            </a:r>
            <a:r>
              <a:rPr lang="en-GB" dirty="0" err="1" smtClean="0">
                <a:ea typeface="ＭＳ Ｐゴシック" panose="020B0600070205080204" pitchFamily="34" charset="-128"/>
              </a:rPr>
              <a:t>Gulliford</a:t>
            </a:r>
            <a:r>
              <a:rPr lang="en-GB" dirty="0" smtClean="0">
                <a:ea typeface="ＭＳ Ｐゴシック" panose="020B0600070205080204" pitchFamily="34" charset="-128"/>
              </a:rPr>
              <a:t> Burial Ground, </a:t>
            </a:r>
            <a:r>
              <a:rPr lang="en-GB" dirty="0" err="1" smtClean="0">
                <a:ea typeface="ＭＳ Ｐゴシック" panose="020B0600070205080204" pitchFamily="34" charset="-128"/>
              </a:rPr>
              <a:t>Lympstone</a:t>
            </a:r>
            <a:r>
              <a:rPr lang="en-GB" dirty="0" smtClean="0">
                <a:ea typeface="ＭＳ Ｐゴシック" panose="020B0600070205080204" pitchFamily="34" charset="-128"/>
              </a:rPr>
              <a:t> [thanks to Carolyn</a:t>
            </a:r>
            <a:r>
              <a:rPr lang="en-GB" baseline="0" dirty="0" smtClean="0">
                <a:ea typeface="ＭＳ Ｐゴシック" panose="020B0600070205080204" pitchFamily="34" charset="-128"/>
              </a:rPr>
              <a:t> Keep </a:t>
            </a:r>
            <a:r>
              <a:rPr lang="en-GB" dirty="0" smtClean="0">
                <a:ea typeface="ＭＳ Ｐゴシック" panose="020B0600070205080204" pitchFamily="34" charset="-128"/>
              </a:rPr>
              <a:t>of DGT for pic]</a:t>
            </a:r>
          </a:p>
          <a:p>
            <a:endParaRPr lang="en-GB" dirty="0"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DD30A3E-A02B-46F7-95AE-1E67C4EF5A37}" type="slidenum">
              <a:rPr lang="en-US" smtClean="0">
                <a:latin typeface="Calibri" panose="020F0502020204030204" pitchFamily="34" charset="0"/>
              </a:rPr>
              <a:pPr/>
              <a:t>6</a:t>
            </a:fld>
            <a:endParaRPr lang="en-US" smtClean="0">
              <a:latin typeface="Calibri" panose="020F0502020204030204" pitchFamily="34" charset="0"/>
            </a:endParaRPr>
          </a:p>
        </p:txBody>
      </p:sp>
    </p:spTree>
    <p:extLst>
      <p:ext uri="{BB962C8B-B14F-4D97-AF65-F5344CB8AC3E}">
        <p14:creationId xmlns:p14="http://schemas.microsoft.com/office/powerpoint/2010/main" val="162834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anose="020B0600070205080204" pitchFamily="34" charset="-128"/>
              </a:rPr>
              <a:t>Municipal parks too - Victoria Park, Truro, Cornwall (Unreg)</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15DD339-79E0-49E6-9A42-1A4E53B63E7E}" type="slidenum">
              <a:rPr lang="en-US" smtClean="0">
                <a:latin typeface="Calibri" panose="020F0502020204030204" pitchFamily="34" charset="0"/>
              </a:rPr>
              <a:pPr/>
              <a:t>7</a:t>
            </a:fld>
            <a:endParaRPr lang="en-US" smtClean="0">
              <a:latin typeface="Calibri" panose="020F0502020204030204" pitchFamily="34" charset="0"/>
            </a:endParaRPr>
          </a:p>
        </p:txBody>
      </p:sp>
    </p:spTree>
    <p:extLst>
      <p:ext uri="{BB962C8B-B14F-4D97-AF65-F5344CB8AC3E}">
        <p14:creationId xmlns:p14="http://schemas.microsoft.com/office/powerpoint/2010/main" val="84669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anose="020B0600070205080204" pitchFamily="34" charset="-128"/>
              </a:rPr>
              <a:t>Also very interested in Setting  - that is the landscape around the actual park or garden that provides its backdrop, often very intentionally by design</a:t>
            </a:r>
          </a:p>
          <a:p>
            <a:r>
              <a:rPr lang="en-GB" smtClean="0">
                <a:ea typeface="ＭＳ Ｐゴシック" panose="020B0600070205080204" pitchFamily="34" charset="-128"/>
              </a:rPr>
              <a:t>Lyveden New Bield, Northants – wind farm proposal wasn’t in the actual garden but was in the views (setting) to and from Lyveden so would have had a massive impact</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E2F255-D55C-4242-BE00-09E7EBC30CCD}" type="slidenum">
              <a:rPr lang="en-US" smtClean="0">
                <a:latin typeface="Calibri" panose="020F0502020204030204" pitchFamily="34" charset="0"/>
              </a:rPr>
              <a:pPr/>
              <a:t>8</a:t>
            </a:fld>
            <a:endParaRPr lang="en-US" smtClean="0">
              <a:latin typeface="Calibri" panose="020F0502020204030204" pitchFamily="34" charset="0"/>
            </a:endParaRPr>
          </a:p>
        </p:txBody>
      </p:sp>
    </p:spTree>
    <p:extLst>
      <p:ext uri="{BB962C8B-B14F-4D97-AF65-F5344CB8AC3E}">
        <p14:creationId xmlns:p14="http://schemas.microsoft.com/office/powerpoint/2010/main" val="327697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90000"/>
              </a:lnSpc>
              <a:spcBef>
                <a:spcPct val="0"/>
              </a:spcBef>
            </a:pPr>
            <a:r>
              <a:rPr lang="en-US" dirty="0" smtClean="0">
                <a:ea typeface="ＭＳ Ｐゴシック" panose="020B0600070205080204" pitchFamily="34" charset="-128"/>
              </a:rPr>
              <a:t>Now here’s the bad news.</a:t>
            </a:r>
            <a:endParaRPr lang="en-US" baseline="0" dirty="0" smtClean="0">
              <a:ea typeface="ＭＳ Ｐゴシック" panose="020B0600070205080204" pitchFamily="34" charset="-128"/>
            </a:endParaRPr>
          </a:p>
          <a:p>
            <a:pPr eaLnBrk="1" hangingPunct="1">
              <a:lnSpc>
                <a:spcPct val="90000"/>
              </a:lnSpc>
              <a:spcBef>
                <a:spcPct val="0"/>
              </a:spcBef>
            </a:pPr>
            <a:r>
              <a:rPr lang="en-US" baseline="0" dirty="0" smtClean="0">
                <a:ea typeface="ＭＳ Ｐゴシック" panose="020B0600070205080204" pitchFamily="34" charset="-128"/>
              </a:rPr>
              <a:t>Our historic landscapes are massively under threat.</a:t>
            </a:r>
          </a:p>
          <a:p>
            <a:pPr eaLnBrk="1" hangingPunct="1">
              <a:lnSpc>
                <a:spcPct val="90000"/>
              </a:lnSpc>
              <a:spcBef>
                <a:spcPct val="0"/>
              </a:spcBef>
            </a:pPr>
            <a:endParaRPr lang="en-US" dirty="0" smtClean="0">
              <a:ea typeface="ＭＳ Ｐゴシック" panose="020B0600070205080204" pitchFamily="34" charset="-128"/>
            </a:endParaRPr>
          </a:p>
          <a:p>
            <a:pPr eaLnBrk="1" hangingPunct="1">
              <a:lnSpc>
                <a:spcPct val="90000"/>
              </a:lnSpc>
              <a:spcBef>
                <a:spcPct val="0"/>
              </a:spcBef>
            </a:pPr>
            <a:r>
              <a:rPr lang="en-US" dirty="0" smtClean="0">
                <a:ea typeface="ＭＳ Ｐゴシック" panose="020B0600070205080204" pitchFamily="34" charset="-128"/>
              </a:rPr>
              <a:t>The kinds of things that can threaten landscapes are:</a:t>
            </a:r>
          </a:p>
          <a:p>
            <a:pPr eaLnBrk="1" hangingPunct="1">
              <a:buFontTx/>
              <a:buChar char="•"/>
            </a:pPr>
            <a:r>
              <a:rPr lang="en-GB" dirty="0" smtClean="0">
                <a:latin typeface="Georgia" panose="02040502050405020303" pitchFamily="18" charset="0"/>
                <a:ea typeface="ＭＳ Ｐゴシック" panose="020B0600070205080204" pitchFamily="34" charset="-128"/>
              </a:rPr>
              <a:t>Neglect</a:t>
            </a:r>
          </a:p>
          <a:p>
            <a:pPr eaLnBrk="1" hangingPunct="1">
              <a:buFontTx/>
              <a:buChar char="•"/>
            </a:pPr>
            <a:r>
              <a:rPr lang="en-GB" dirty="0" smtClean="0">
                <a:latin typeface="Georgia" panose="02040502050405020303" pitchFamily="18" charset="0"/>
                <a:ea typeface="ＭＳ Ｐゴシック" panose="020B0600070205080204" pitchFamily="34" charset="-128"/>
              </a:rPr>
              <a:t>Poor management</a:t>
            </a:r>
          </a:p>
          <a:p>
            <a:pPr eaLnBrk="1" hangingPunct="1">
              <a:buFontTx/>
              <a:buChar char="•"/>
            </a:pPr>
            <a:r>
              <a:rPr lang="en-GB" dirty="0" smtClean="0">
                <a:latin typeface="Georgia" panose="02040502050405020303" pitchFamily="18" charset="0"/>
                <a:ea typeface="ＭＳ Ｐゴシック" panose="020B0600070205080204" pitchFamily="34" charset="-128"/>
              </a:rPr>
              <a:t>Lack of investment</a:t>
            </a:r>
          </a:p>
          <a:p>
            <a:pPr eaLnBrk="1" hangingPunct="1">
              <a:buFontTx/>
              <a:buChar char="•"/>
            </a:pPr>
            <a:r>
              <a:rPr lang="en-GB" dirty="0" smtClean="0">
                <a:latin typeface="Georgia" panose="02040502050405020303" pitchFamily="18" charset="0"/>
                <a:ea typeface="ＭＳ Ｐゴシック" panose="020B0600070205080204" pitchFamily="34" charset="-128"/>
              </a:rPr>
              <a:t>Development</a:t>
            </a:r>
          </a:p>
          <a:p>
            <a:pPr eaLnBrk="1" hangingPunct="1">
              <a:buFontTx/>
              <a:buChar char="•"/>
            </a:pPr>
            <a:r>
              <a:rPr lang="en-GB" dirty="0" smtClean="0">
                <a:latin typeface="Georgia" panose="02040502050405020303" pitchFamily="18" charset="0"/>
                <a:ea typeface="ＭＳ Ｐゴシック" panose="020B0600070205080204" pitchFamily="34" charset="-128"/>
              </a:rPr>
              <a:t>Change of use</a:t>
            </a:r>
          </a:p>
          <a:p>
            <a:pPr eaLnBrk="1" hangingPunct="1">
              <a:buFontTx/>
              <a:buChar char="•"/>
            </a:pPr>
            <a:r>
              <a:rPr lang="en-GB" dirty="0" smtClean="0">
                <a:latin typeface="Georgia" panose="02040502050405020303" pitchFamily="18" charset="0"/>
                <a:ea typeface="ＭＳ Ｐゴシック" panose="020B0600070205080204" pitchFamily="34" charset="-128"/>
              </a:rPr>
              <a:t>Lack of natural/historical balance</a:t>
            </a:r>
          </a:p>
          <a:p>
            <a:pPr eaLnBrk="1" hangingPunct="1">
              <a:buFontTx/>
              <a:buChar char="•"/>
            </a:pPr>
            <a:r>
              <a:rPr lang="en-GB" dirty="0" smtClean="0">
                <a:latin typeface="Georgia" panose="02040502050405020303" pitchFamily="18" charset="0"/>
                <a:ea typeface="ＭＳ Ｐゴシック" panose="020B0600070205080204" pitchFamily="34" charset="-128"/>
              </a:rPr>
              <a:t>Lack of understanding of </a:t>
            </a:r>
            <a:r>
              <a:rPr lang="en-GB" i="1" dirty="0" smtClean="0">
                <a:latin typeface="Georgia" panose="02040502050405020303" pitchFamily="18" charset="0"/>
                <a:ea typeface="ＭＳ Ｐゴシック" panose="020B0600070205080204" pitchFamily="34" charset="-128"/>
              </a:rPr>
              <a:t>significance</a:t>
            </a:r>
          </a:p>
          <a:p>
            <a:pPr eaLnBrk="1" hangingPunct="1">
              <a:buFontTx/>
              <a:buChar char="•"/>
            </a:pPr>
            <a:endParaRPr lang="en-GB" i="1" dirty="0" smtClean="0">
              <a:latin typeface="Georgia" panose="02040502050405020303" pitchFamily="18" charset="0"/>
              <a:ea typeface="ＭＳ Ｐゴシック" panose="020B0600070205080204" pitchFamily="34" charset="-128"/>
            </a:endParaRPr>
          </a:p>
          <a:p>
            <a:r>
              <a:rPr lang="en-GB" dirty="0" smtClean="0">
                <a:ea typeface="ＭＳ Ｐゴシック" panose="020B0600070205080204" pitchFamily="34" charset="-128"/>
              </a:rPr>
              <a:t>[</a:t>
            </a:r>
            <a:r>
              <a:rPr lang="en-GB" dirty="0" err="1" smtClean="0">
                <a:ea typeface="ＭＳ Ｐゴシック" panose="020B0600070205080204" pitchFamily="34" charset="-128"/>
              </a:rPr>
              <a:t>Durlston</a:t>
            </a:r>
            <a:r>
              <a:rPr lang="en-GB" dirty="0" smtClean="0">
                <a:ea typeface="ＭＳ Ｐゴシック" panose="020B0600070205080204" pitchFamily="34" charset="-128"/>
              </a:rPr>
              <a:t> Castle, Swanage, Dorset - key circulation route within Grade II RPG overgrown and key designed views obscured due to inhibition on appropriate tree management due to blanket TPO]</a:t>
            </a:r>
          </a:p>
          <a:p>
            <a:endParaRPr lang="en-GB" dirty="0" smtClean="0">
              <a:ea typeface="ＭＳ Ｐゴシック" panose="020B0600070205080204"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ea typeface="ＭＳ Ｐゴシック" panose="020B0600070205080204" pitchFamily="34" charset="-128"/>
              </a:rPr>
              <a:t>The good</a:t>
            </a:r>
            <a:r>
              <a:rPr lang="en-GB" baseline="0" dirty="0" smtClean="0">
                <a:ea typeface="ＭＳ Ｐゴシック" panose="020B0600070205080204" pitchFamily="34" charset="-128"/>
              </a:rPr>
              <a:t> news is that </a:t>
            </a:r>
            <a:r>
              <a:rPr lang="en-US" baseline="0" dirty="0" smtClean="0">
                <a:ea typeface="ＭＳ Ｐゴシック" panose="020B0600070205080204" pitchFamily="34" charset="-128"/>
              </a:rPr>
              <a:t>CGTs are doing great things to conserve historic landscapes. The Historic Landscape Project is fund</a:t>
            </a:r>
            <a:r>
              <a:rPr lang="en-US" dirty="0" smtClean="0">
                <a:ea typeface="ＭＳ Ｐゴシック" panose="020B0600070205080204" pitchFamily="34" charset="-128"/>
              </a:rPr>
              <a:t>ed specifically to encourage this.</a:t>
            </a:r>
            <a:r>
              <a:rPr lang="en-US" baseline="0" dirty="0" smtClean="0">
                <a:ea typeface="ＭＳ Ｐゴシック" panose="020B0600070205080204" pitchFamily="34" charset="-128"/>
              </a:rPr>
              <a:t> </a:t>
            </a:r>
            <a:endParaRPr lang="en-US" dirty="0" smtClean="0">
              <a:ea typeface="ＭＳ Ｐゴシック" panose="020B0600070205080204" pitchFamily="34" charset="-128"/>
            </a:endParaRPr>
          </a:p>
          <a:p>
            <a:endParaRPr lang="en-GB" dirty="0" smtClean="0">
              <a:ea typeface="ＭＳ Ｐゴシック" panose="020B0600070205080204" pitchFamily="34" charset="-128"/>
            </a:endParaRPr>
          </a:p>
          <a:p>
            <a:pPr eaLnBrk="1" hangingPunct="1">
              <a:lnSpc>
                <a:spcPct val="90000"/>
              </a:lnSpc>
              <a:spcBef>
                <a:spcPct val="0"/>
              </a:spcBef>
            </a:pPr>
            <a:endParaRPr lang="en-US" dirty="0" smtClean="0">
              <a:ea typeface="ＭＳ Ｐゴシック" panose="020B0600070205080204" pitchFamily="34" charset="-128"/>
            </a:endParaRPr>
          </a:p>
          <a:p>
            <a:pPr eaLnBrk="1" hangingPunct="1">
              <a:lnSpc>
                <a:spcPct val="90000"/>
              </a:lnSpc>
              <a:spcBef>
                <a:spcPct val="0"/>
              </a:spcBef>
            </a:pPr>
            <a:endParaRPr lang="en-US" dirty="0" smtClean="0">
              <a:ea typeface="ＭＳ Ｐゴシック" panose="020B0600070205080204" pitchFamily="34" charset="-128"/>
            </a:endParaRPr>
          </a:p>
          <a:p>
            <a:pPr eaLnBrk="1" hangingPunct="1">
              <a:lnSpc>
                <a:spcPct val="90000"/>
              </a:lnSpc>
              <a:spcBef>
                <a:spcPct val="0"/>
              </a:spcBef>
            </a:pPr>
            <a:endParaRPr lang="en-US" dirty="0"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88987AC-54FD-4E0C-A5F4-4814C29CA36E}" type="slidenum">
              <a:rPr lang="en-US" smtClean="0">
                <a:latin typeface="Calibri" panose="020F0502020204030204" pitchFamily="34" charset="0"/>
              </a:rPr>
              <a:pPr/>
              <a:t>9</a:t>
            </a:fld>
            <a:endParaRPr lang="en-US" smtClean="0">
              <a:latin typeface="Calibri" panose="020F0502020204030204" pitchFamily="34" charset="0"/>
            </a:endParaRPr>
          </a:p>
        </p:txBody>
      </p:sp>
    </p:spTree>
    <p:extLst>
      <p:ext uri="{BB962C8B-B14F-4D97-AF65-F5344CB8AC3E}">
        <p14:creationId xmlns:p14="http://schemas.microsoft.com/office/powerpoint/2010/main" val="213077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pPr>
              <a:defRPr/>
            </a:pPr>
            <a:fld id="{CA3D51D3-D465-4584-BF56-2B1FC81C1008}" type="slidenum">
              <a:rPr lang="en-US"/>
              <a:pPr>
                <a:defRPr/>
              </a:pPr>
              <a:t>‹#›</a:t>
            </a:fld>
            <a:endParaRPr lang="en-US"/>
          </a:p>
        </p:txBody>
      </p:sp>
    </p:spTree>
    <p:extLst>
      <p:ext uri="{BB962C8B-B14F-4D97-AF65-F5344CB8AC3E}">
        <p14:creationId xmlns:p14="http://schemas.microsoft.com/office/powerpoint/2010/main" val="294868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3F52E0F-644D-4638-A06D-DD07F5006443}" type="datetime1">
              <a:rPr lang="en-US"/>
              <a:pPr>
                <a:defRPr/>
              </a:pPr>
              <a:t>8/24/2016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73660D-4EE0-4887-B21D-81135D74D1BF}" type="slidenum">
              <a:rPr lang="en-US"/>
              <a:pPr>
                <a:defRPr/>
              </a:pPr>
              <a:t>‹#›</a:t>
            </a:fld>
            <a:endParaRPr lang="en-US"/>
          </a:p>
        </p:txBody>
      </p:sp>
    </p:spTree>
    <p:extLst>
      <p:ext uri="{BB962C8B-B14F-4D97-AF65-F5344CB8AC3E}">
        <p14:creationId xmlns:p14="http://schemas.microsoft.com/office/powerpoint/2010/main" val="132168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E121086-8573-45B4-8956-8BF7E570D2EB}" type="datetime1">
              <a:rPr lang="en-US"/>
              <a:pPr>
                <a:defRPr/>
              </a:pPr>
              <a:t>8/24/2016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00390-BE0D-4C59-B9CD-87252BA2DAAF}" type="slidenum">
              <a:rPr lang="en-US"/>
              <a:pPr>
                <a:defRPr/>
              </a:pPr>
              <a:t>‹#›</a:t>
            </a:fld>
            <a:endParaRPr lang="en-US"/>
          </a:p>
        </p:txBody>
      </p:sp>
    </p:spTree>
    <p:extLst>
      <p:ext uri="{BB962C8B-B14F-4D97-AF65-F5344CB8AC3E}">
        <p14:creationId xmlns:p14="http://schemas.microsoft.com/office/powerpoint/2010/main" val="136137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06DDD9-1494-49C7-9B3E-EE53570E9203}" type="datetime1">
              <a:rPr lang="en-US"/>
              <a:pPr>
                <a:defRPr/>
              </a:pPr>
              <a:t>8/24/2016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D8FEC1-E7A1-4554-A359-A3D0EBACE5CE}" type="slidenum">
              <a:rPr lang="en-US"/>
              <a:pPr>
                <a:defRPr/>
              </a:pPr>
              <a:t>‹#›</a:t>
            </a:fld>
            <a:endParaRPr lang="en-US"/>
          </a:p>
        </p:txBody>
      </p:sp>
    </p:spTree>
    <p:extLst>
      <p:ext uri="{BB962C8B-B14F-4D97-AF65-F5344CB8AC3E}">
        <p14:creationId xmlns:p14="http://schemas.microsoft.com/office/powerpoint/2010/main" val="26616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pPr>
              <a:defRPr/>
            </a:pPr>
            <a:fld id="{001A1636-FF42-45FA-87DC-6B95284CF7F4}" type="slidenum">
              <a:rPr lang="en-US"/>
              <a:pPr>
                <a:defRPr/>
              </a:pPr>
              <a:t>‹#›</a:t>
            </a:fld>
            <a:endParaRPr lang="en-US"/>
          </a:p>
        </p:txBody>
      </p:sp>
    </p:spTree>
    <p:extLst>
      <p:ext uri="{BB962C8B-B14F-4D97-AF65-F5344CB8AC3E}">
        <p14:creationId xmlns:p14="http://schemas.microsoft.com/office/powerpoint/2010/main" val="251677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1A781A9-204C-4699-B3F2-79E0AD4054B2}" type="datetime1">
              <a:rPr lang="en-US"/>
              <a:pPr>
                <a:defRPr/>
              </a:pPr>
              <a:t>8/24/2016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F39805-15B8-404B-B636-9140E210BB44}" type="slidenum">
              <a:rPr lang="en-US"/>
              <a:pPr>
                <a:defRPr/>
              </a:pPr>
              <a:t>‹#›</a:t>
            </a:fld>
            <a:endParaRPr lang="en-US"/>
          </a:p>
        </p:txBody>
      </p:sp>
    </p:spTree>
    <p:extLst>
      <p:ext uri="{BB962C8B-B14F-4D97-AF65-F5344CB8AC3E}">
        <p14:creationId xmlns:p14="http://schemas.microsoft.com/office/powerpoint/2010/main" val="212856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5DEE149-03DA-4D4A-8BB3-51592FF4D29D}" type="datetime1">
              <a:rPr lang="en-US"/>
              <a:pPr>
                <a:defRPr/>
              </a:pPr>
              <a:t>8/24/2016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766CB4-6AEF-4BB6-8C04-C42D5481A03E}" type="slidenum">
              <a:rPr lang="en-US"/>
              <a:pPr>
                <a:defRPr/>
              </a:pPr>
              <a:t>‹#›</a:t>
            </a:fld>
            <a:endParaRPr lang="en-US"/>
          </a:p>
        </p:txBody>
      </p:sp>
    </p:spTree>
    <p:extLst>
      <p:ext uri="{BB962C8B-B14F-4D97-AF65-F5344CB8AC3E}">
        <p14:creationId xmlns:p14="http://schemas.microsoft.com/office/powerpoint/2010/main" val="80597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1187136-298B-4F0C-AB7F-7E6CEE7F9737}" type="datetime1">
              <a:rPr lang="en-US"/>
              <a:pPr>
                <a:defRPr/>
              </a:pPr>
              <a:t>8/24/2016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E818D1D-7841-4318-A9FD-FF3A6B94B151}" type="slidenum">
              <a:rPr lang="en-US"/>
              <a:pPr>
                <a:defRPr/>
              </a:pPr>
              <a:t>‹#›</a:t>
            </a:fld>
            <a:endParaRPr lang="en-US"/>
          </a:p>
        </p:txBody>
      </p:sp>
    </p:spTree>
    <p:extLst>
      <p:ext uri="{BB962C8B-B14F-4D97-AF65-F5344CB8AC3E}">
        <p14:creationId xmlns:p14="http://schemas.microsoft.com/office/powerpoint/2010/main" val="265709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76BD50-81AA-4B99-A346-A42BBD49CD9E}" type="datetime1">
              <a:rPr lang="en-US"/>
              <a:pPr>
                <a:defRPr/>
              </a:pPr>
              <a:t>8/24/2016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66E393-4907-4EF4-A006-E5E961EC37F5}" type="slidenum">
              <a:rPr lang="en-US"/>
              <a:pPr>
                <a:defRPr/>
              </a:pPr>
              <a:t>‹#›</a:t>
            </a:fld>
            <a:endParaRPr lang="en-US"/>
          </a:p>
        </p:txBody>
      </p:sp>
    </p:spTree>
    <p:extLst>
      <p:ext uri="{BB962C8B-B14F-4D97-AF65-F5344CB8AC3E}">
        <p14:creationId xmlns:p14="http://schemas.microsoft.com/office/powerpoint/2010/main" val="58788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19AEF1-7EFA-4BEF-882F-94339076026E}" type="datetime1">
              <a:rPr lang="en-US"/>
              <a:pPr>
                <a:defRPr/>
              </a:pPr>
              <a:t>8/24/2016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78867D-81EA-4508-9995-F1E9EDF31322}" type="slidenum">
              <a:rPr lang="en-US"/>
              <a:pPr>
                <a:defRPr/>
              </a:pPr>
              <a:t>‹#›</a:t>
            </a:fld>
            <a:endParaRPr lang="en-US"/>
          </a:p>
        </p:txBody>
      </p:sp>
    </p:spTree>
    <p:extLst>
      <p:ext uri="{BB962C8B-B14F-4D97-AF65-F5344CB8AC3E}">
        <p14:creationId xmlns:p14="http://schemas.microsoft.com/office/powerpoint/2010/main" val="159916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B03738-294F-4411-A8BE-3F1B54EB5754}" type="datetime1">
              <a:rPr lang="en-US"/>
              <a:pPr>
                <a:defRPr/>
              </a:pPr>
              <a:t>8/24/2016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C50929-5BD8-4CB1-AA04-E6999E385FC3}" type="slidenum">
              <a:rPr lang="en-US"/>
              <a:pPr>
                <a:defRPr/>
              </a:pPr>
              <a:t>‹#›</a:t>
            </a:fld>
            <a:endParaRPr lang="en-US"/>
          </a:p>
        </p:txBody>
      </p:sp>
    </p:spTree>
    <p:extLst>
      <p:ext uri="{BB962C8B-B14F-4D97-AF65-F5344CB8AC3E}">
        <p14:creationId xmlns:p14="http://schemas.microsoft.com/office/powerpoint/2010/main" val="339930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DCFDC9-A37D-49EB-844E-4304D0E4A708}" type="datetime1">
              <a:rPr lang="en-US"/>
              <a:pPr>
                <a:defRPr/>
              </a:pPr>
              <a:t>8/24/2016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60F4D02-39C2-4B5A-A088-5B5B3664E2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284" r:id="rId2"/>
    <p:sldLayoutId id="214748429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parkandgardens.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acebook.com/historiclandscapeproject"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GT_logo10.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9263" y="1082675"/>
            <a:ext cx="4175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6"/>
          <p:cNvSpPr>
            <a:spLocks noGrp="1"/>
          </p:cNvSpPr>
          <p:nvPr>
            <p:ph type="ctrTitle"/>
          </p:nvPr>
        </p:nvSpPr>
        <p:spPr>
          <a:xfrm>
            <a:off x="688975" y="1973263"/>
            <a:ext cx="7772400" cy="1752600"/>
          </a:xfrm>
        </p:spPr>
        <p:txBody>
          <a:bodyPr/>
          <a:lstStyle/>
          <a:p>
            <a:pPr eaLnBrk="1" hangingPunct="1"/>
            <a:r>
              <a:rPr lang="en-GB" smtClean="0">
                <a:latin typeface="Calibri" panose="020F0502020204030204" pitchFamily="34" charset="0"/>
                <a:ea typeface="ＭＳ Ｐゴシック" panose="020B0600070205080204" pitchFamily="34" charset="-128"/>
              </a:rPr>
              <a:t>Gardens Trusts</a:t>
            </a:r>
          </a:p>
        </p:txBody>
      </p:sp>
      <p:sp>
        <p:nvSpPr>
          <p:cNvPr id="6148" name="Subtitle 7"/>
          <p:cNvSpPr>
            <a:spLocks noGrp="1"/>
          </p:cNvSpPr>
          <p:nvPr>
            <p:ph type="subTitle" idx="1"/>
          </p:nvPr>
        </p:nvSpPr>
        <p:spPr>
          <a:xfrm>
            <a:off x="685800" y="3886200"/>
            <a:ext cx="7918450" cy="1752600"/>
          </a:xfrm>
        </p:spPr>
        <p:txBody>
          <a:bodyPr/>
          <a:lstStyle/>
          <a:p>
            <a:pPr eaLnBrk="1" hangingPunct="1"/>
            <a:r>
              <a:rPr lang="en-GB" sz="2400" smtClean="0">
                <a:solidFill>
                  <a:srgbClr val="898989"/>
                </a:solidFill>
                <a:ea typeface="ＭＳ Ｐゴシック" panose="020B0600070205080204" pitchFamily="34" charset="-128"/>
              </a:rPr>
              <a:t>What’s the story?</a:t>
            </a:r>
          </a:p>
        </p:txBody>
      </p:sp>
      <p:pic>
        <p:nvPicPr>
          <p:cNvPr id="6149"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275" y="1196975"/>
            <a:ext cx="1579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00338" y="620713"/>
            <a:ext cx="3816350" cy="461962"/>
          </a:xfrm>
          <a:prstGeom prst="rect">
            <a:avLst/>
          </a:prstGeom>
          <a:noFill/>
        </p:spPr>
        <p:txBody>
          <a:bodyPr>
            <a:spAutoFit/>
          </a:bodyPr>
          <a:lstStyle/>
          <a:p>
            <a:pPr>
              <a:defRPr/>
            </a:pPr>
            <a:r>
              <a:rPr lang="en-GB" sz="2400" dirty="0">
                <a:solidFill>
                  <a:srgbClr val="00B050"/>
                </a:solidFill>
                <a:latin typeface="+mn-lt"/>
              </a:rPr>
              <a:t>Historic Landscape Project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nvPr>
        </p:nvGraphicFramePr>
        <p:xfrm>
          <a:off x="457200" y="5334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7"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spTree>
    <p:extLst>
      <p:ext uri="{BB962C8B-B14F-4D97-AF65-F5344CB8AC3E}">
        <p14:creationId xmlns:p14="http://schemas.microsoft.com/office/powerpoint/2010/main" val="3711813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sz="3000" b="1" smtClean="0">
                <a:solidFill>
                  <a:srgbClr val="00B050"/>
                </a:solidFill>
                <a:ea typeface="ＭＳ Ｐゴシック" panose="020B0600070205080204" pitchFamily="34" charset="-128"/>
              </a:rPr>
              <a:t>Who are CGT members?</a:t>
            </a:r>
          </a:p>
        </p:txBody>
      </p:sp>
      <p:sp>
        <p:nvSpPr>
          <p:cNvPr id="22531" name="Content Placeholder 2"/>
          <p:cNvSpPr>
            <a:spLocks noGrp="1"/>
          </p:cNvSpPr>
          <p:nvPr>
            <p:ph sz="half" idx="1"/>
          </p:nvPr>
        </p:nvSpPr>
        <p:spPr>
          <a:xfrm>
            <a:off x="628650" y="2205038"/>
            <a:ext cx="4089400" cy="3971925"/>
          </a:xfrm>
        </p:spPr>
        <p:txBody>
          <a:bodyPr/>
          <a:lstStyle/>
          <a:p>
            <a:pPr eaLnBrk="1" hangingPunct="1">
              <a:buFont typeface="Wingdings 2" panose="05020102010507070707" pitchFamily="18" charset="2"/>
              <a:buNone/>
            </a:pPr>
            <a:endParaRPr lang="en-US" sz="2300" smtClean="0">
              <a:ea typeface="ＭＳ Ｐゴシック" panose="020B0600070205080204" pitchFamily="34" charset="-128"/>
            </a:endParaRPr>
          </a:p>
          <a:p>
            <a:pPr eaLnBrk="1" hangingPunct="1"/>
            <a:r>
              <a:rPr lang="en-US" sz="2300" smtClean="0">
                <a:ea typeface="ＭＳ Ｐゴシック" panose="020B0600070205080204" pitchFamily="34" charset="-128"/>
              </a:rPr>
              <a:t>Professional and amateur skills</a:t>
            </a:r>
          </a:p>
          <a:p>
            <a:pPr eaLnBrk="1" hangingPunct="1"/>
            <a:r>
              <a:rPr lang="en-US" sz="2300" smtClean="0">
                <a:ea typeface="ＭＳ Ｐゴシック" panose="020B0600070205080204" pitchFamily="34" charset="-128"/>
              </a:rPr>
              <a:t>Wide knowledge and specialisms</a:t>
            </a:r>
          </a:p>
          <a:p>
            <a:pPr eaLnBrk="1" hangingPunct="1"/>
            <a:r>
              <a:rPr lang="en-US" sz="2300" smtClean="0">
                <a:ea typeface="ＭＳ Ｐゴシック" panose="020B0600070205080204" pitchFamily="34" charset="-128"/>
              </a:rPr>
              <a:t>Local (and national) knowledge</a:t>
            </a:r>
          </a:p>
          <a:p>
            <a:pPr eaLnBrk="1" hangingPunct="1"/>
            <a:r>
              <a:rPr lang="en-US" sz="2300" smtClean="0">
                <a:ea typeface="ＭＳ Ｐゴシック" panose="020B0600070205080204" pitchFamily="34" charset="-128"/>
              </a:rPr>
              <a:t>Local and national contacts</a:t>
            </a:r>
          </a:p>
          <a:p>
            <a:pPr eaLnBrk="1" hangingPunct="1">
              <a:buFont typeface="Wingdings 2" panose="05020102010507070707" pitchFamily="18" charset="2"/>
              <a:buNone/>
            </a:pPr>
            <a:endParaRPr lang="en-US" sz="2300" smtClean="0">
              <a:ea typeface="ＭＳ Ｐゴシック" panose="020B0600070205080204" pitchFamily="34" charset="-128"/>
            </a:endParaRPr>
          </a:p>
          <a:p>
            <a:pPr eaLnBrk="1" hangingPunct="1">
              <a:buFont typeface="Wingdings 2" panose="05020102010507070707" pitchFamily="18" charset="2"/>
              <a:buNone/>
            </a:pPr>
            <a:endParaRPr lang="en-US" sz="2300" smtClean="0">
              <a:ea typeface="ＭＳ Ｐゴシック" panose="020B0600070205080204" pitchFamily="34" charset="-128"/>
            </a:endParaRPr>
          </a:p>
        </p:txBody>
      </p:sp>
      <p:pic>
        <p:nvPicPr>
          <p:cNvPr id="9" name="Content Placeholder 8" descr="IMG_3293.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18050" y="2362200"/>
            <a:ext cx="4117975" cy="3087688"/>
          </a:xfrm>
          <a:ln>
            <a:solidFill>
              <a:schemeClr val="bg2">
                <a:lumMod val="50000"/>
              </a:schemeClr>
            </a:solidFill>
          </a:ln>
        </p:spPr>
      </p:pic>
      <p:sp>
        <p:nvSpPr>
          <p:cNvPr id="22533"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GB" b="1" smtClean="0">
                <a:solidFill>
                  <a:srgbClr val="00B050"/>
                </a:solidFill>
              </a:rPr>
              <a:t>What do CGTs actually do?</a:t>
            </a:r>
          </a:p>
        </p:txBody>
      </p:sp>
      <p:pic>
        <p:nvPicPr>
          <p:cNvPr id="24579" name="Picture 10" descr="91460008.jpe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12875" y="1693863"/>
            <a:ext cx="631825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GB" b="1" smtClean="0">
                <a:solidFill>
                  <a:srgbClr val="00B050"/>
                </a:solidFill>
              </a:rPr>
              <a:t>Education</a:t>
            </a:r>
          </a:p>
        </p:txBody>
      </p:sp>
      <p:pic>
        <p:nvPicPr>
          <p:cNvPr id="2662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67025" y="2349500"/>
            <a:ext cx="340995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bwMode="auto">
          <a:xfrm>
            <a:off x="3124200" y="6376243"/>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eaLnBrk="1" hangingPunct="1"/>
            <a:r>
              <a:rPr lang="en-US" b="1" smtClean="0">
                <a:solidFill>
                  <a:srgbClr val="00B050"/>
                </a:solidFill>
                <a:ea typeface="ＭＳ Ｐゴシック" panose="020B0600070205080204" pitchFamily="34" charset="-128"/>
              </a:rPr>
              <a:t>Research</a:t>
            </a:r>
          </a:p>
        </p:txBody>
      </p:sp>
      <p:sp>
        <p:nvSpPr>
          <p:cNvPr id="39939" name="Content Placeholder 2"/>
          <p:cNvSpPr>
            <a:spLocks noGrp="1"/>
          </p:cNvSpPr>
          <p:nvPr>
            <p:ph sz="half" idx="1"/>
          </p:nvPr>
        </p:nvSpPr>
        <p:spPr>
          <a:xfrm>
            <a:off x="301625" y="1676400"/>
            <a:ext cx="4038600" cy="4267200"/>
          </a:xfrm>
        </p:spPr>
        <p:txBody>
          <a:bodyPr/>
          <a:lstStyle/>
          <a:p>
            <a:pPr eaLnBrk="1" hangingPunct="1">
              <a:buFont typeface="Wingdings 2" panose="05020102010507070707" pitchFamily="18" charset="2"/>
              <a:buNone/>
            </a:pPr>
            <a:endParaRPr lang="en-US" sz="2300" smtClean="0">
              <a:ea typeface="ＭＳ Ｐゴシック" panose="020B0600070205080204" pitchFamily="34" charset="-128"/>
            </a:endParaRPr>
          </a:p>
          <a:p>
            <a:pPr eaLnBrk="1" hangingPunct="1"/>
            <a:r>
              <a:rPr lang="en-US" sz="2300" smtClean="0">
                <a:ea typeface="ＭＳ Ｐゴシック" panose="020B0600070205080204" pitchFamily="34" charset="-128"/>
              </a:rPr>
              <a:t>Researching local landscapes</a:t>
            </a:r>
          </a:p>
          <a:p>
            <a:pPr eaLnBrk="1" hangingPunct="1"/>
            <a:r>
              <a:rPr lang="en-US" sz="2300" smtClean="0">
                <a:ea typeface="ＭＳ Ｐゴシック" panose="020B0600070205080204" pitchFamily="34" charset="-128"/>
              </a:rPr>
              <a:t>Site survey and recording</a:t>
            </a:r>
          </a:p>
          <a:p>
            <a:pPr eaLnBrk="1" hangingPunct="1"/>
            <a:r>
              <a:rPr lang="en-US" sz="2300" smtClean="0">
                <a:ea typeface="ＭＳ Ｐゴシック" panose="020B0600070205080204" pitchFamily="34" charset="-128"/>
              </a:rPr>
              <a:t>Understanding significance</a:t>
            </a:r>
          </a:p>
          <a:p>
            <a:pPr eaLnBrk="1" hangingPunct="1"/>
            <a:r>
              <a:rPr lang="en-US" sz="2300" smtClean="0">
                <a:ea typeface="ＭＳ Ｐゴシック" panose="020B0600070205080204" pitchFamily="34" charset="-128"/>
              </a:rPr>
              <a:t>Writing up concisely, consistently, professionally</a:t>
            </a:r>
          </a:p>
          <a:p>
            <a:pPr eaLnBrk="1" hangingPunct="1">
              <a:buFont typeface="Wingdings 2" panose="05020102010507070707" pitchFamily="18" charset="2"/>
              <a:buNone/>
            </a:pPr>
            <a:endParaRPr lang="en-US" sz="2300" smtClean="0">
              <a:ea typeface="ＭＳ Ｐゴシック" panose="020B0600070205080204" pitchFamily="34" charset="-128"/>
            </a:endParaRPr>
          </a:p>
          <a:p>
            <a:pPr eaLnBrk="1" hangingPunct="1">
              <a:buFont typeface="Wingdings 2" panose="05020102010507070707" pitchFamily="18" charset="2"/>
              <a:buNone/>
            </a:pPr>
            <a:endParaRPr lang="en-US" sz="2300" smtClean="0">
              <a:ea typeface="ＭＳ Ｐゴシック" panose="020B0600070205080204" pitchFamily="34" charset="-128"/>
            </a:endParaRPr>
          </a:p>
          <a:p>
            <a:pPr eaLnBrk="1" hangingPunct="1"/>
            <a:endParaRPr lang="en-US" sz="2300" smtClean="0">
              <a:ea typeface="ＭＳ Ｐゴシック" panose="020B0600070205080204" pitchFamily="34" charset="-128"/>
            </a:endParaRPr>
          </a:p>
          <a:p>
            <a:pPr eaLnBrk="1" hangingPunct="1"/>
            <a:endParaRPr lang="en-US" sz="2300" smtClean="0">
              <a:ea typeface="ＭＳ Ｐゴシック" panose="020B0600070205080204" pitchFamily="34" charset="-128"/>
            </a:endParaRPr>
          </a:p>
        </p:txBody>
      </p:sp>
      <p:pic>
        <p:nvPicPr>
          <p:cNvPr id="5" name="Content Placeholder 4" descr="IMG_3365.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222750" y="2057400"/>
            <a:ext cx="4613275" cy="3459163"/>
          </a:xfrm>
          <a:ln>
            <a:solidFill>
              <a:schemeClr val="bg2">
                <a:lumMod val="50000"/>
              </a:schemeClr>
            </a:solidFill>
          </a:ln>
        </p:spPr>
      </p:pic>
      <p:sp>
        <p:nvSpPr>
          <p:cNvPr id="39941"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a:r>
              <a:rPr lang="en-GB" b="1" dirty="0" smtClean="0">
                <a:solidFill>
                  <a:srgbClr val="00B050"/>
                </a:solidFill>
              </a:rPr>
              <a:t>Oxfordshire Walled Gardens Project</a:t>
            </a:r>
          </a:p>
        </p:txBody>
      </p:sp>
      <p:pic>
        <p:nvPicPr>
          <p:cNvPr id="56323" name="Picture 1"/>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718248" y="2308250"/>
            <a:ext cx="3886200" cy="3929062"/>
          </a:xfrm>
          <a:noFill/>
        </p:spPr>
      </p:pic>
      <p:pic>
        <p:nvPicPr>
          <p:cNvPr id="6" name="Content Placeholder 6" descr="oxon.jpg"/>
          <p:cNvPicPr>
            <a:picLocks noGrp="1" noChangeAspect="1"/>
          </p:cNvPicPr>
          <p:nvPr>
            <p:ph sz="half" idx="1"/>
          </p:nvPr>
        </p:nvPicPr>
        <p:blipFill>
          <a:blip r:embed="rId4"/>
          <a:srcRect/>
          <a:stretch>
            <a:fillRect/>
          </a:stretch>
        </p:blipFill>
        <p:spPr>
          <a:xfrm>
            <a:off x="752475" y="1562100"/>
            <a:ext cx="3638550" cy="2439988"/>
          </a:xfrm>
          <a:ln>
            <a:solidFill>
              <a:schemeClr val="tx2">
                <a:lumMod val="75000"/>
              </a:schemeClr>
            </a:solidFill>
            <a:miter lim="800000"/>
            <a:headEnd/>
            <a:tailEnd/>
          </a:ln>
        </p:spPr>
      </p:pic>
      <p:sp>
        <p:nvSpPr>
          <p:cNvPr id="56325" name="Rectangle 7"/>
          <p:cNvSpPr>
            <a:spLocks noChangeArrowheads="1"/>
          </p:cNvSpPr>
          <p:nvPr/>
        </p:nvSpPr>
        <p:spPr bwMode="auto">
          <a:xfrm>
            <a:off x="606425" y="4302125"/>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a:buFont typeface="Arial" panose="020B0604020202020204" pitchFamily="34" charset="0"/>
              <a:buChar char="•"/>
            </a:pPr>
            <a:r>
              <a:rPr lang="en-US" dirty="0">
                <a:solidFill>
                  <a:srgbClr val="000000"/>
                </a:solidFill>
              </a:rPr>
              <a:t>Focused project</a:t>
            </a:r>
          </a:p>
          <a:p>
            <a:pPr marL="285750" indent="-285750">
              <a:buFont typeface="Arial" panose="020B0604020202020204" pitchFamily="34" charset="0"/>
              <a:buChar char="•"/>
            </a:pPr>
            <a:r>
              <a:rPr lang="en-US" dirty="0">
                <a:solidFill>
                  <a:srgbClr val="000000"/>
                </a:solidFill>
              </a:rPr>
              <a:t>New members</a:t>
            </a:r>
          </a:p>
          <a:p>
            <a:pPr marL="285750" indent="-285750">
              <a:buFont typeface="Arial" panose="020B0604020202020204" pitchFamily="34" charset="0"/>
              <a:buChar char="•"/>
            </a:pPr>
            <a:r>
              <a:rPr lang="en-US" dirty="0">
                <a:solidFill>
                  <a:srgbClr val="000000"/>
                </a:solidFill>
              </a:rPr>
              <a:t>Reinvigorate research </a:t>
            </a:r>
          </a:p>
          <a:p>
            <a:pPr marL="285750" indent="-285750">
              <a:buFont typeface="Arial" panose="020B0604020202020204" pitchFamily="34" charset="0"/>
              <a:buChar char="•"/>
            </a:pPr>
            <a:r>
              <a:rPr lang="en-US" dirty="0">
                <a:solidFill>
                  <a:srgbClr val="000000"/>
                </a:solidFill>
              </a:rPr>
              <a:t>Increase knowledge and skills</a:t>
            </a:r>
          </a:p>
          <a:p>
            <a:pPr marL="285750" indent="-285750">
              <a:buFont typeface="Arial" panose="020B0604020202020204" pitchFamily="34" charset="0"/>
              <a:buChar char="•"/>
            </a:pPr>
            <a:r>
              <a:rPr lang="en-US" dirty="0">
                <a:solidFill>
                  <a:srgbClr val="000000"/>
                </a:solidFill>
              </a:rPr>
              <a:t>Add to records</a:t>
            </a:r>
          </a:p>
          <a:p>
            <a:pPr marL="285750" indent="-285750">
              <a:buFont typeface="Arial" panose="020B0604020202020204" pitchFamily="34" charset="0"/>
              <a:buChar char="•"/>
            </a:pPr>
            <a:r>
              <a:rPr lang="en-US" dirty="0">
                <a:solidFill>
                  <a:srgbClr val="000000"/>
                </a:solidFill>
              </a:rPr>
              <a:t>Raise profile </a:t>
            </a:r>
          </a:p>
          <a:p>
            <a:pPr marL="285750" indent="-285750">
              <a:buFont typeface="Arial" panose="020B0604020202020204" pitchFamily="34" charset="0"/>
              <a:buChar char="•"/>
            </a:pPr>
            <a:r>
              <a:rPr lang="en-US" dirty="0">
                <a:solidFill>
                  <a:srgbClr val="000000"/>
                </a:solidFill>
              </a:rPr>
              <a:t>Contribute to conservation in county</a:t>
            </a:r>
          </a:p>
        </p:txBody>
      </p:sp>
      <p:sp>
        <p:nvSpPr>
          <p:cNvPr id="7"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28650" y="115888"/>
            <a:ext cx="7886700" cy="1325562"/>
          </a:xfrm>
        </p:spPr>
        <p:txBody>
          <a:bodyPr/>
          <a:lstStyle/>
          <a:p>
            <a:pPr algn="ctr" eaLnBrk="1" hangingPunct="1"/>
            <a:r>
              <a:rPr lang="en-GB" b="1" dirty="0" smtClean="0">
                <a:solidFill>
                  <a:srgbClr val="00B050"/>
                </a:solidFill>
              </a:rPr>
              <a:t>Publishing</a:t>
            </a:r>
          </a:p>
        </p:txBody>
      </p:sp>
      <p:sp>
        <p:nvSpPr>
          <p:cNvPr id="46083" name="Rectangle 1"/>
          <p:cNvSpPr>
            <a:spLocks noChangeArrowheads="1"/>
          </p:cNvSpPr>
          <p:nvPr/>
        </p:nvSpPr>
        <p:spPr bwMode="auto">
          <a:xfrm>
            <a:off x="1187450" y="-29694188"/>
            <a:ext cx="6102350" cy="1215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sz="800">
                <a:latin typeface="Calibri" panose="020F0502020204030204" pitchFamily="34" charset="0"/>
                <a:cs typeface="Times New Roman" panose="02020603050405020304" pitchFamily="18" charset="0"/>
              </a:rPr>
              <a:t>*PK Stembridge </a:t>
            </a:r>
            <a:r>
              <a:rPr lang="en-GB" sz="800" i="1">
                <a:latin typeface="Calibri" panose="020F0502020204030204" pitchFamily="34" charset="0"/>
                <a:cs typeface="Times New Roman" panose="02020603050405020304" pitchFamily="18" charset="0"/>
              </a:rPr>
              <a:t>Thomas Goldney’s Garden </a:t>
            </a:r>
            <a:r>
              <a:rPr lang="en-GB" sz="800">
                <a:latin typeface="Calibri" panose="020F0502020204030204" pitchFamily="34" charset="0"/>
                <a:cs typeface="Times New Roman" panose="02020603050405020304" pitchFamily="18" charset="0"/>
              </a:rPr>
              <a:t>(1996) pp30 £3.50 ISBN0 9518290 2 5</a:t>
            </a:r>
            <a:endParaRPr lang="en-GB" sz="800">
              <a:latin typeface="Times New Roman" panose="02020603050405020304" pitchFamily="18" charset="0"/>
              <a:cs typeface="Times New Roman" panose="02020603050405020304" pitchFamily="18" charset="0"/>
            </a:endParaRPr>
          </a:p>
          <a:p>
            <a:r>
              <a:rPr lang="en-US" sz="800">
                <a:solidFill>
                  <a:srgbClr val="000000"/>
                </a:solidFill>
                <a:latin typeface="Calibri" panose="020F0502020204030204" pitchFamily="34" charset="0"/>
                <a:cs typeface="Times New Roman" panose="02020603050405020304" pitchFamily="18" charset="0"/>
              </a:rPr>
              <a:t>Peggy Stembridge </a:t>
            </a:r>
            <a:r>
              <a:rPr lang="en-US" sz="800" i="1">
                <a:solidFill>
                  <a:srgbClr val="000000"/>
                </a:solidFill>
                <a:latin typeface="Calibri" panose="020F0502020204030204" pitchFamily="34" charset="0"/>
                <a:cs typeface="Times New Roman" panose="02020603050405020304" pitchFamily="18" charset="0"/>
              </a:rPr>
              <a:t>Thomas Goldney, Man of Property</a:t>
            </a:r>
            <a:r>
              <a:rPr lang="en-US" sz="800">
                <a:solidFill>
                  <a:srgbClr val="000000"/>
                </a:solidFill>
                <a:latin typeface="Calibri" panose="020F0502020204030204" pitchFamily="34" charset="0"/>
                <a:cs typeface="Times New Roman" panose="02020603050405020304" pitchFamily="18" charset="0"/>
              </a:rPr>
              <a:t> (1991) ISBN 0 9518290 1 7</a:t>
            </a:r>
            <a:r>
              <a:rPr lang="en-US" sz="800">
                <a:solidFill>
                  <a:srgbClr val="000000"/>
                </a:solidFill>
                <a:latin typeface="Calibri" panose="020F0502020204030204" pitchFamily="34" charset="0"/>
                <a:ea typeface="Times New Roman" panose="02020603050405020304" pitchFamily="18" charset="0"/>
                <a:cs typeface="Arial" panose="020B0604020202020204" pitchFamily="34" charset="0"/>
              </a:rPr>
              <a:t/>
            </a:r>
            <a:br>
              <a:rPr lang="en-US" sz="80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en-GB" sz="800">
                <a:latin typeface="Calibri" panose="020F0502020204030204" pitchFamily="34" charset="0"/>
                <a:cs typeface="Times New Roman" panose="02020603050405020304" pitchFamily="18" charset="0"/>
              </a:rPr>
              <a:t>*Stewart Harding and David Lambert </a:t>
            </a:r>
            <a:r>
              <a:rPr lang="en-GB" sz="800" i="1">
                <a:latin typeface="Calibri" panose="020F0502020204030204" pitchFamily="34" charset="0"/>
                <a:cs typeface="Times New Roman" panose="02020603050405020304" pitchFamily="18" charset="0"/>
              </a:rPr>
              <a:t>Parks and Gardens of Avon </a:t>
            </a:r>
            <a:r>
              <a:rPr lang="en-GB" sz="800">
                <a:latin typeface="Calibri" panose="020F0502020204030204" pitchFamily="34" charset="0"/>
                <a:cs typeface="Times New Roman" panose="02020603050405020304" pitchFamily="18" charset="0"/>
              </a:rPr>
              <a:t>(1994)</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pp132 £7.95 p/b ISBN 0 7291 0230 0</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*R Guilding </a:t>
            </a:r>
            <a:r>
              <a:rPr lang="en-GB" sz="800" i="1">
                <a:latin typeface="Calibri" panose="020F0502020204030204" pitchFamily="34" charset="0"/>
                <a:cs typeface="Times New Roman" panose="02020603050405020304" pitchFamily="18" charset="0"/>
              </a:rPr>
              <a:t>Historic Public Parks: Bath</a:t>
            </a:r>
            <a:r>
              <a:rPr lang="en-GB" sz="800">
                <a:latin typeface="Calibri" panose="020F0502020204030204" pitchFamily="34" charset="0"/>
                <a:cs typeface="Times New Roman" panose="02020603050405020304" pitchFamily="18" charset="0"/>
              </a:rPr>
              <a:t> (1997) with Bath and NE Somerset Council</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pp76 p/b ISBN 0 9531013 0 4 £5.95</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*D Lambert  </a:t>
            </a:r>
            <a:r>
              <a:rPr lang="en-GB" sz="800" i="1">
                <a:latin typeface="Calibri" panose="020F0502020204030204" pitchFamily="34" charset="0"/>
                <a:cs typeface="Times New Roman" panose="02020603050405020304" pitchFamily="18" charset="0"/>
              </a:rPr>
              <a:t>Historic Public Parks : Bristol </a:t>
            </a:r>
            <a:r>
              <a:rPr lang="en-GB" sz="800">
                <a:latin typeface="Calibri" panose="020F0502020204030204" pitchFamily="34" charset="0"/>
                <a:cs typeface="Times New Roman" panose="02020603050405020304" pitchFamily="18" charset="0"/>
              </a:rPr>
              <a:t>(2000) with Bristol City Council</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pp72 p/b £5.95 ISBN 0 9531013 2 0</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D Lambert </a:t>
            </a:r>
            <a:r>
              <a:rPr lang="en-GB" sz="800" i="1">
                <a:latin typeface="Calibri" panose="020F0502020204030204" pitchFamily="34" charset="0"/>
                <a:cs typeface="Times New Roman" panose="02020603050405020304" pitchFamily="18" charset="0"/>
              </a:rPr>
              <a:t>Historic Public Parks: Weston-Super-Mare</a:t>
            </a:r>
            <a:r>
              <a:rPr lang="en-GB" sz="800">
                <a:latin typeface="Calibri" panose="020F0502020204030204" pitchFamily="34" charset="0"/>
                <a:cs typeface="Times New Roman" panose="02020603050405020304" pitchFamily="18" charset="0"/>
              </a:rPr>
              <a:t> (1998) </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pp56 £5.95 ISBN 0 9531013 1 2</a:t>
            </a:r>
            <a:endParaRPr lang="en-GB" sz="800">
              <a:latin typeface="Times New Roman" panose="02020603050405020304" pitchFamily="18" charset="0"/>
              <a:cs typeface="Times New Roman" panose="02020603050405020304" pitchFamily="18" charset="0"/>
            </a:endParaRPr>
          </a:p>
          <a:p>
            <a:r>
              <a:rPr lang="en-GB" sz="800" i="1">
                <a:latin typeface="Calibri" panose="020F0502020204030204" pitchFamily="34" charset="0"/>
                <a:cs typeface="Times New Roman" panose="02020603050405020304" pitchFamily="18" charset="0"/>
              </a:rPr>
              <a:t>Journal</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[Planning a gazetteer for 2010]</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a:t>
            </a:r>
            <a:r>
              <a:rPr lang="en-GB" sz="800" i="1">
                <a:latin typeface="Calibri" panose="020F0502020204030204" pitchFamily="34" charset="0"/>
                <a:cs typeface="Times New Roman" panose="02020603050405020304" pitchFamily="18" charset="0"/>
              </a:rPr>
              <a:t>Caversham Court Gardens</a:t>
            </a:r>
            <a:r>
              <a:rPr lang="en-GB" sz="800">
                <a:latin typeface="Calibri" panose="020F0502020204030204" pitchFamily="34" charset="0"/>
                <a:cs typeface="Times New Roman" panose="02020603050405020304" pitchFamily="18" charset="0"/>
              </a:rPr>
              <a:t>: A Heritage Guide Friends of Caversham Court 2012]</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 *</a:t>
            </a:r>
            <a:r>
              <a:rPr lang="en-GB" sz="800" i="1">
                <a:latin typeface="Calibri" panose="020F0502020204030204" pitchFamily="34" charset="0"/>
                <a:cs typeface="Times New Roman" panose="02020603050405020304" pitchFamily="18" charset="0"/>
              </a:rPr>
              <a:t>Talking Heads: Garden Statuary in the Eighteenth Century</a:t>
            </a:r>
            <a:r>
              <a:rPr lang="en-GB" sz="800">
                <a:latin typeface="Calibri" panose="020F0502020204030204" pitchFamily="34" charset="0"/>
                <a:cs typeface="Times New Roman" panose="02020603050405020304" pitchFamily="18" charset="0"/>
              </a:rPr>
              <a:t> (2007) 32pp A4 </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a:t>
            </a:r>
            <a:r>
              <a:rPr lang="en-GB" sz="800" i="1">
                <a:latin typeface="Calibri" panose="020F0502020204030204" pitchFamily="34" charset="0"/>
                <a:cs typeface="Times New Roman" panose="02020603050405020304" pitchFamily="18" charset="0"/>
              </a:rPr>
              <a:t>Flowers in the Landscape</a:t>
            </a:r>
            <a:r>
              <a:rPr lang="en-GB" sz="800">
                <a:latin typeface="Calibri" panose="020F0502020204030204" pitchFamily="34" charset="0"/>
                <a:cs typeface="Times New Roman" panose="02020603050405020304" pitchFamily="18" charset="0"/>
              </a:rPr>
              <a:t> (2008)</a:t>
            </a:r>
            <a:endParaRPr lang="en-GB" sz="800">
              <a:latin typeface="Times New Roman" panose="02020603050405020304" pitchFamily="18" charset="0"/>
              <a:cs typeface="Times New Roman" panose="02020603050405020304" pitchFamily="18" charset="0"/>
            </a:endParaRPr>
          </a:p>
          <a:p>
            <a:r>
              <a:rPr lang="en-GB" sz="800" i="1">
                <a:latin typeface="Calibri" panose="020F0502020204030204" pitchFamily="34" charset="0"/>
                <a:cs typeface="Times New Roman" panose="02020603050405020304" pitchFamily="18" charset="0"/>
              </a:rPr>
              <a:t>**The Gardens of Cambridgeshire: A</a:t>
            </a:r>
            <a:r>
              <a:rPr lang="en-GB" sz="800" b="1">
                <a:latin typeface="Calibri" panose="020F0502020204030204" pitchFamily="34" charset="0"/>
                <a:cs typeface="Times New Roman" panose="02020603050405020304" pitchFamily="18" charset="0"/>
              </a:rPr>
              <a:t> </a:t>
            </a:r>
            <a:r>
              <a:rPr lang="en-GB" sz="800" i="1">
                <a:latin typeface="Calibri" panose="020F0502020204030204" pitchFamily="34" charset="0"/>
                <a:cs typeface="Times New Roman" panose="02020603050405020304" pitchFamily="18" charset="0"/>
              </a:rPr>
              <a:t>Gazetteer </a:t>
            </a:r>
            <a:r>
              <a:rPr lang="en-GB" sz="800">
                <a:latin typeface="Calibri" panose="020F0502020204030204" pitchFamily="34" charset="0"/>
                <a:cs typeface="Times New Roman" panose="02020603050405020304" pitchFamily="18" charset="0"/>
              </a:rPr>
              <a:t>(2002)ISBN 0 9538542-0-5 </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*John Drake </a:t>
            </a:r>
            <a:r>
              <a:rPr lang="en-GB" sz="800" i="1">
                <a:latin typeface="Calibri" panose="020F0502020204030204" pitchFamily="34" charset="0"/>
                <a:cs typeface="Times New Roman" panose="02020603050405020304" pitchFamily="18" charset="0"/>
              </a:rPr>
              <a:t>Wood and Ingram A Huntingdonshire 1742-1950</a:t>
            </a:r>
            <a:r>
              <a:rPr lang="en-GB" sz="800">
                <a:latin typeface="Calibri" panose="020F0502020204030204" pitchFamily="34" charset="0"/>
                <a:cs typeface="Times New Roman" panose="02020603050405020304" pitchFamily="18" charset="0"/>
              </a:rPr>
              <a:t> (2008) 260pp pb</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ISBN 978-0-9538542-1-9 £14.00</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a:t>
            </a:r>
            <a:r>
              <a:rPr lang="en-GB" sz="800" i="1">
                <a:latin typeface="Calibri" panose="020F0502020204030204" pitchFamily="34" charset="0"/>
                <a:cs typeface="Times New Roman" panose="02020603050405020304" pitchFamily="18" charset="0"/>
              </a:rPr>
              <a:t>Journal</a:t>
            </a:r>
            <a:r>
              <a:rPr lang="en-GB" sz="800">
                <a:latin typeface="Calibri" panose="020F0502020204030204" pitchFamily="34" charset="0"/>
                <a:cs typeface="Times New Roman" panose="02020603050405020304" pitchFamily="18" charset="0"/>
              </a:rPr>
              <a:t> (2005 and 2008) annually since 1991</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Sue Pring, Editor </a:t>
            </a:r>
            <a:r>
              <a:rPr lang="en-GB" sz="800" i="1">
                <a:latin typeface="Calibri" panose="020F0502020204030204" pitchFamily="34" charset="0"/>
                <a:cs typeface="Times New Roman" panose="02020603050405020304" pitchFamily="18" charset="0"/>
              </a:rPr>
              <a:t>Glorious Gardens of Cornwall</a:t>
            </a:r>
            <a:r>
              <a:rPr lang="en-GB" sz="800">
                <a:latin typeface="Calibri" panose="020F0502020204030204" pitchFamily="34" charset="0"/>
                <a:cs typeface="Times New Roman" panose="02020603050405020304" pitchFamily="18" charset="0"/>
              </a:rPr>
              <a:t> (1996) [gazetteer]</a:t>
            </a:r>
            <a:endParaRPr lang="en-GB" sz="800">
              <a:latin typeface="Times New Roman" panose="02020603050405020304" pitchFamily="18" charset="0"/>
              <a:cs typeface="Times New Roman" panose="02020603050405020304" pitchFamily="18" charset="0"/>
            </a:endParaRPr>
          </a:p>
          <a:p>
            <a:r>
              <a:rPr lang="en-US" sz="800" i="1">
                <a:solidFill>
                  <a:srgbClr val="000000"/>
                </a:solidFill>
                <a:latin typeface="Calibri" panose="020F0502020204030204" pitchFamily="34" charset="0"/>
                <a:cs typeface="Times New Roman" panose="02020603050405020304" pitchFamily="18" charset="0"/>
              </a:rPr>
              <a:t>Occasional Papers</a:t>
            </a:r>
            <a:r>
              <a:rPr lang="en-US" sz="800">
                <a:solidFill>
                  <a:srgbClr val="000000"/>
                </a:solidFill>
                <a:latin typeface="Calibri" panose="020F0502020204030204" pitchFamily="34" charset="0"/>
                <a:cs typeface="Times New Roman" panose="02020603050405020304" pitchFamily="18" charset="0"/>
              </a:rPr>
              <a:t> Vol 1 (2002)</a:t>
            </a:r>
            <a:br>
              <a:rPr lang="en-US" sz="800">
                <a:solidFill>
                  <a:srgbClr val="000000"/>
                </a:solidFill>
                <a:latin typeface="Calibri" panose="020F0502020204030204" pitchFamily="34" charset="0"/>
                <a:cs typeface="Times New Roman" panose="02020603050405020304" pitchFamily="18" charset="0"/>
              </a:rPr>
            </a:br>
            <a:r>
              <a:rPr lang="en-GB" sz="800">
                <a:latin typeface="Calibri" panose="020F0502020204030204" pitchFamily="34" charset="0"/>
                <a:cs typeface="Times New Roman" panose="02020603050405020304" pitchFamily="18" charset="0"/>
              </a:rPr>
              <a:t>*Steven Pugsley (Editor) </a:t>
            </a:r>
            <a:r>
              <a:rPr lang="en-GB" sz="800" i="1">
                <a:latin typeface="Calibri" panose="020F0502020204030204" pitchFamily="34" charset="0"/>
                <a:cs typeface="Times New Roman" panose="02020603050405020304" pitchFamily="18" charset="0"/>
              </a:rPr>
              <a:t>Devon Gardens: An Historical Survey </a:t>
            </a:r>
            <a:r>
              <a:rPr lang="en-GB" sz="800">
                <a:latin typeface="Calibri" panose="020F0502020204030204" pitchFamily="34" charset="0"/>
                <a:cs typeface="Times New Roman" panose="02020603050405020304" pitchFamily="18" charset="0"/>
              </a:rPr>
              <a:t>(1994) Alan Sutton in association with Devon Gardens Trust ISBN 0 7509 0055 5</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 Todd Gray </a:t>
            </a:r>
            <a:r>
              <a:rPr lang="en-GB" sz="800" i="1">
                <a:latin typeface="Calibri" panose="020F0502020204030204" pitchFamily="34" charset="0"/>
                <a:cs typeface="Times New Roman" panose="02020603050405020304" pitchFamily="18" charset="0"/>
              </a:rPr>
              <a:t>The Garden History of Devon: An Illustrated Guide to the Sources </a:t>
            </a:r>
            <a:r>
              <a:rPr lang="en-GB" sz="800">
                <a:latin typeface="Calibri" panose="020F0502020204030204" pitchFamily="34" charset="0"/>
                <a:cs typeface="Times New Roman" panose="02020603050405020304" pitchFamily="18" charset="0"/>
              </a:rPr>
              <a:t>University of Exeter Press in association with Devon Gardens Trust (1995)</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ISBN 08598 9453 0</a:t>
            </a:r>
            <a:endParaRPr lang="en-GB" sz="800">
              <a:latin typeface="Times New Roman" panose="02020603050405020304" pitchFamily="18" charset="0"/>
              <a:cs typeface="Times New Roman" panose="02020603050405020304" pitchFamily="18" charset="0"/>
            </a:endParaRPr>
          </a:p>
          <a:p>
            <a:r>
              <a:rPr lang="en-GB" sz="800" i="1">
                <a:latin typeface="Calibri" panose="020F0502020204030204" pitchFamily="34" charset="0"/>
                <a:cs typeface="Times New Roman" panose="02020603050405020304" pitchFamily="18" charset="0"/>
              </a:rPr>
              <a:t>A Short History of he Devon Gardens Trust (1988-2008)</a:t>
            </a:r>
            <a:endParaRPr lang="en-GB" sz="800">
              <a:latin typeface="Times New Roman" panose="02020603050405020304" pitchFamily="18" charset="0"/>
              <a:cs typeface="Times New Roman" panose="02020603050405020304" pitchFamily="18" charset="0"/>
            </a:endParaRPr>
          </a:p>
          <a:p>
            <a:r>
              <a:rPr lang="en-GB" sz="800" i="1">
                <a:latin typeface="Calibri" panose="020F0502020204030204" pitchFamily="34" charset="0"/>
                <a:cs typeface="Times New Roman" panose="02020603050405020304" pitchFamily="18" charset="0"/>
              </a:rPr>
              <a:t>*Journal</a:t>
            </a:r>
            <a:r>
              <a:rPr lang="en-GB" sz="800">
                <a:latin typeface="Calibri" panose="020F0502020204030204" pitchFamily="34" charset="0"/>
                <a:cs typeface="Times New Roman" panose="02020603050405020304" pitchFamily="18" charset="0"/>
              </a:rPr>
              <a:t> No 1 (2008)</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 </a:t>
            </a:r>
            <a:r>
              <a:rPr lang="en-GB" sz="800" i="1">
                <a:latin typeface="Calibri" panose="020F0502020204030204" pitchFamily="34" charset="0"/>
                <a:cs typeface="Times New Roman" panose="02020603050405020304" pitchFamily="18" charset="0"/>
              </a:rPr>
              <a:t>Journa</a:t>
            </a:r>
            <a:r>
              <a:rPr lang="en-GB" sz="800">
                <a:latin typeface="Calibri" panose="020F0502020204030204" pitchFamily="34" charset="0"/>
                <a:cs typeface="Times New Roman" panose="02020603050405020304" pitchFamily="18" charset="0"/>
              </a:rPr>
              <a:t>l No 2 (2010)</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 </a:t>
            </a:r>
            <a:r>
              <a:rPr lang="en-GB" sz="800" i="1">
                <a:latin typeface="Calibri" panose="020F0502020204030204" pitchFamily="34" charset="0"/>
                <a:cs typeface="Times New Roman" panose="02020603050405020304" pitchFamily="18" charset="0"/>
              </a:rPr>
              <a:t>Journal</a:t>
            </a:r>
            <a:r>
              <a:rPr lang="en-GB" sz="800">
                <a:latin typeface="Calibri" panose="020F0502020204030204" pitchFamily="34" charset="0"/>
                <a:cs typeface="Times New Roman" panose="02020603050405020304" pitchFamily="18" charset="0"/>
              </a:rPr>
              <a:t> No 3</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 *Journal No 2 (January 2012)</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*Journal No 3 (January 2013)</a:t>
            </a:r>
            <a:endParaRPr lang="en-GB" sz="800">
              <a:latin typeface="Times New Roman" panose="02020603050405020304" pitchFamily="18" charset="0"/>
              <a:cs typeface="Times New Roman" panose="02020603050405020304" pitchFamily="18" charset="0"/>
            </a:endParaRPr>
          </a:p>
          <a:p>
            <a:r>
              <a:rPr lang="en-US" sz="800">
                <a:solidFill>
                  <a:srgbClr val="000000"/>
                </a:solidFill>
                <a:latin typeface="Calibri" panose="020F0502020204030204" pitchFamily="34" charset="0"/>
                <a:cs typeface="Times New Roman" panose="02020603050405020304" pitchFamily="18" charset="0"/>
              </a:rPr>
              <a:t>Fiona Cowell and G Green (Editors) </a:t>
            </a:r>
            <a:r>
              <a:rPr lang="en-US" sz="800" i="1">
                <a:solidFill>
                  <a:srgbClr val="000000"/>
                </a:solidFill>
                <a:latin typeface="Calibri" panose="020F0502020204030204" pitchFamily="34" charset="0"/>
                <a:cs typeface="Times New Roman" panose="02020603050405020304" pitchFamily="18" charset="0"/>
              </a:rPr>
              <a:t>Repton in Essex</a:t>
            </a:r>
            <a:r>
              <a:rPr lang="en-US" sz="800">
                <a:solidFill>
                  <a:srgbClr val="000000"/>
                </a:solidFill>
                <a:latin typeface="Calibri" panose="020F0502020204030204" pitchFamily="34" charset="0"/>
                <a:cs typeface="Times New Roman" panose="02020603050405020304" pitchFamily="18" charset="0"/>
              </a:rPr>
              <a:t> (2002)</a:t>
            </a:r>
            <a:endParaRPr lang="en-GB" sz="800">
              <a:latin typeface="Times New Roman" panose="02020603050405020304" pitchFamily="18" charset="0"/>
              <a:cs typeface="Times New Roman" panose="02020603050405020304" pitchFamily="18" charset="0"/>
            </a:endParaRPr>
          </a:p>
          <a:p>
            <a:r>
              <a:rPr lang="en-GB" sz="800" i="1">
                <a:latin typeface="Calibri" panose="020F0502020204030204" pitchFamily="34" charset="0"/>
                <a:cs typeface="Times New Roman" panose="02020603050405020304" pitchFamily="18" charset="0"/>
              </a:rPr>
              <a:t>*</a:t>
            </a:r>
            <a:r>
              <a:rPr lang="en-GB" sz="800">
                <a:latin typeface="Calibri" panose="020F0502020204030204" pitchFamily="34" charset="0"/>
                <a:cs typeface="Times New Roman" panose="02020603050405020304" pitchFamily="18" charset="0"/>
              </a:rPr>
              <a:t>Angela Taigel</a:t>
            </a:r>
            <a:r>
              <a:rPr lang="en-GB" sz="800" i="1">
                <a:latin typeface="Calibri" panose="020F0502020204030204" pitchFamily="34" charset="0"/>
                <a:cs typeface="Times New Roman" panose="02020603050405020304" pitchFamily="18" charset="0"/>
              </a:rPr>
              <a:t> Historic Designed Landscapes, Planning and Conservation Guidance</a:t>
            </a:r>
            <a:r>
              <a:rPr lang="en-GB" sz="800">
                <a:latin typeface="Calibri" panose="020F0502020204030204" pitchFamily="34" charset="0"/>
                <a:cs typeface="Times New Roman" panose="02020603050405020304" pitchFamily="18" charset="0"/>
              </a:rPr>
              <a:t> (2003) A4 pp100 £17.50 ISBN 1 85281 238 9</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EGT Epping Forest District: Inventory of Designed Landscapes (2004 – unpublished)</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*Twigs Way (Editor) </a:t>
            </a:r>
            <a:r>
              <a:rPr lang="en-GB" sz="800" i="1">
                <a:latin typeface="Calibri" panose="020F0502020204030204" pitchFamily="34" charset="0"/>
                <a:cs typeface="Times New Roman" panose="02020603050405020304" pitchFamily="18" charset="0"/>
              </a:rPr>
              <a:t>Paper Landscapes: Archive Based Studies on Historic Gardens and Landscapes in Essex </a:t>
            </a:r>
            <a:r>
              <a:rPr lang="en-GB" sz="800">
                <a:latin typeface="Calibri" panose="020F0502020204030204" pitchFamily="34" charset="0"/>
                <a:cs typeface="Times New Roman" panose="02020603050405020304" pitchFamily="18" charset="0"/>
              </a:rPr>
              <a:t>(2005)</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*Twigs Way </a:t>
            </a:r>
            <a:r>
              <a:rPr lang="en-GB" sz="800" i="1">
                <a:latin typeface="Calibri" panose="020F0502020204030204" pitchFamily="34" charset="0"/>
                <a:cs typeface="Times New Roman" panose="02020603050405020304" pitchFamily="18" charset="0"/>
              </a:rPr>
              <a:t>Rooted in Essex</a:t>
            </a:r>
            <a:r>
              <a:rPr lang="en-GB" sz="800">
                <a:latin typeface="Calibri" panose="020F0502020204030204" pitchFamily="34" charset="0"/>
                <a:cs typeface="Times New Roman" panose="02020603050405020304" pitchFamily="18" charset="0"/>
              </a:rPr>
              <a:t> EG Trust Archive Research Group (2006) A5 </a:t>
            </a:r>
            <a:r>
              <a:rPr lang="en-GB" sz="800" i="1">
                <a:latin typeface="Calibri" panose="020F0502020204030204" pitchFamily="34" charset="0"/>
                <a:cs typeface="Times New Roman" panose="02020603050405020304" pitchFamily="18" charset="0"/>
              </a:rPr>
              <a:t>Paper Places</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*Twigs Way (Editor) </a:t>
            </a:r>
            <a:r>
              <a:rPr lang="en-GB" sz="800" i="1">
                <a:latin typeface="Calibri" panose="020F0502020204030204" pitchFamily="34" charset="0"/>
                <a:cs typeface="Times New Roman" panose="02020603050405020304" pitchFamily="18" charset="0"/>
              </a:rPr>
              <a:t>The Living Landscape: Animals in the Parks and Gardens of Essex </a:t>
            </a:r>
            <a:r>
              <a:rPr lang="en-GB" sz="800">
                <a:latin typeface="Calibri" panose="020F0502020204030204" pitchFamily="34" charset="0"/>
                <a:cs typeface="Times New Roman" panose="02020603050405020304" pitchFamily="18" charset="0"/>
              </a:rPr>
              <a:t>(2009) A4 pp90 p/b £10.00 ISBN 978 0 9565198 0 1   (10 articles)</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*Gill Hedley and Adrian Rance </a:t>
            </a:r>
            <a:r>
              <a:rPr lang="en-GB" sz="800" i="1">
                <a:latin typeface="Calibri" panose="020F0502020204030204" pitchFamily="34" charset="0"/>
                <a:cs typeface="Times New Roman" panose="02020603050405020304" pitchFamily="18" charset="0"/>
              </a:rPr>
              <a:t>Pleasure Grounds: The Gardens and Landscapes of Hampshire</a:t>
            </a:r>
            <a:r>
              <a:rPr lang="en-GB" sz="800">
                <a:latin typeface="Calibri" panose="020F0502020204030204" pitchFamily="34" charset="0"/>
                <a:cs typeface="Times New Roman" panose="02020603050405020304" pitchFamily="18" charset="0"/>
              </a:rPr>
              <a:t> Milestone Publications (1987) Catalogue of Exhibition at Southampton City Art Gallery in conjunction with Hampshire Gardens Trust ISBN 1 85265 104 0</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*Journal 24 (2005), 25 (2006), 26 (2007)</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 *David Whitehead, Edited by Janet Patton </a:t>
            </a:r>
            <a:r>
              <a:rPr lang="en-GB" sz="800" i="1">
                <a:latin typeface="Calibri" panose="020F0502020204030204" pitchFamily="34" charset="0"/>
                <a:cs typeface="Times New Roman" panose="02020603050405020304" pitchFamily="18" charset="0"/>
              </a:rPr>
              <a:t>A Survey of Historic Parks and Gardens in Herefordshire</a:t>
            </a:r>
            <a:r>
              <a:rPr lang="en-GB" sz="800">
                <a:latin typeface="Calibri" panose="020F0502020204030204" pitchFamily="34" charset="0"/>
                <a:cs typeface="Times New Roman" panose="02020603050405020304" pitchFamily="18" charset="0"/>
              </a:rPr>
              <a:t> Hereford and Worcester GT (2001)</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*Grant, Fiona and Patton, Jane (Editors) </a:t>
            </a:r>
            <a:r>
              <a:rPr lang="en-GB" sz="800" i="1">
                <a:latin typeface="Calibri" panose="020F0502020204030204" pitchFamily="34" charset="0"/>
                <a:cs typeface="Times New Roman" panose="02020603050405020304" pitchFamily="18" charset="0"/>
              </a:rPr>
              <a:t>The Walled Gardens of Hereford</a:t>
            </a:r>
            <a:r>
              <a:rPr lang="en-GB" sz="800">
                <a:latin typeface="Calibri" panose="020F0502020204030204" pitchFamily="34" charset="0"/>
                <a:cs typeface="Times New Roman" panose="02020603050405020304" pitchFamily="18" charset="0"/>
              </a:rPr>
              <a:t> with Logaston Press (2009) ISBN 978 1 906663 12 4 </a:t>
            </a:r>
            <a:endParaRPr lang="en-GB" sz="800">
              <a:latin typeface="Times New Roman" panose="02020603050405020304" pitchFamily="18" charset="0"/>
              <a:cs typeface="Times New Roman" panose="02020603050405020304" pitchFamily="18" charset="0"/>
            </a:endParaRPr>
          </a:p>
          <a:p>
            <a:r>
              <a:rPr lang="en-GB" sz="800">
                <a:latin typeface="Calibri" panose="020F0502020204030204" pitchFamily="34" charset="0"/>
                <a:cs typeface="Times New Roman" panose="02020603050405020304" pitchFamily="18" charset="0"/>
              </a:rPr>
              <a:t> </a:t>
            </a:r>
            <a:r>
              <a:rPr lang="en-GB" sz="900">
                <a:latin typeface="Calibri" panose="020F0502020204030204" pitchFamily="34" charset="0"/>
                <a:cs typeface="Times New Roman" panose="02020603050405020304" pitchFamily="18" charset="0"/>
              </a:rPr>
              <a:t>Richard Bisgrove </a:t>
            </a:r>
            <a:r>
              <a:rPr lang="en-GB" sz="900" i="1">
                <a:latin typeface="Calibri" panose="020F0502020204030204" pitchFamily="34" charset="0"/>
                <a:cs typeface="Times New Roman" panose="02020603050405020304" pitchFamily="18" charset="0"/>
              </a:rPr>
              <a:t>Hertfordshire Gardens on Ermine Street</a:t>
            </a:r>
            <a:r>
              <a:rPr lang="en-GB" sz="900">
                <a:latin typeface="Calibri" panose="020F0502020204030204" pitchFamily="34" charset="0"/>
                <a:cs typeface="Times New Roman" panose="02020603050405020304" pitchFamily="18" charset="0"/>
              </a:rPr>
              <a:t> (1996)</a:t>
            </a:r>
            <a:r>
              <a:rPr lang="en-US" sz="900">
                <a:solidFill>
                  <a:srgbClr val="000000"/>
                </a:solidFill>
                <a:latin typeface="Calibri" panose="020F0502020204030204" pitchFamily="34" charset="0"/>
                <a:cs typeface="Times New Roman" panose="02020603050405020304" pitchFamily="18" charset="0"/>
              </a:rPr>
              <a:t>  </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Patience Bagenal</a:t>
            </a:r>
            <a:r>
              <a:rPr lang="en-GB" sz="900" i="1">
                <a:latin typeface="Calibri" panose="020F0502020204030204" pitchFamily="34" charset="0"/>
                <a:cs typeface="Times New Roman" panose="02020603050405020304" pitchFamily="18" charset="0"/>
              </a:rPr>
              <a:t> Hertingfordbury Park and its Links with the Bayfordbury Estate</a:t>
            </a:r>
            <a:r>
              <a:rPr lang="en-GB" sz="900">
                <a:latin typeface="Calibri" panose="020F0502020204030204" pitchFamily="34" charset="0"/>
                <a:cs typeface="Times New Roman" panose="02020603050405020304" pitchFamily="18" charset="0"/>
              </a:rPr>
              <a:t> (2000)</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*Hertfordshire GT and Tom Williamson  </a:t>
            </a:r>
            <a:r>
              <a:rPr lang="en-GB" sz="900" i="1">
                <a:latin typeface="Calibri" panose="020F0502020204030204" pitchFamily="34" charset="0"/>
                <a:cs typeface="Times New Roman" panose="02020603050405020304" pitchFamily="18" charset="0"/>
              </a:rPr>
              <a:t>The Parks and Gardens of West Hertfordshire</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(2000) ISBN 0-9538417-1-5</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Anne Rowe </a:t>
            </a:r>
            <a:r>
              <a:rPr lang="en-GB" sz="900" i="1">
                <a:latin typeface="Calibri" panose="020F0502020204030204" pitchFamily="34" charset="0"/>
                <a:cs typeface="Times New Roman" panose="02020603050405020304" pitchFamily="18" charset="0"/>
              </a:rPr>
              <a:t>A History of Knebworth’s Parks</a:t>
            </a:r>
            <a:r>
              <a:rPr lang="en-GB" sz="900">
                <a:latin typeface="Calibri" panose="020F0502020204030204" pitchFamily="34" charset="0"/>
                <a:cs typeface="Times New Roman" panose="02020603050405020304" pitchFamily="18" charset="0"/>
              </a:rPr>
              <a:t> (2005)</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*Anne Rowe (Editor) </a:t>
            </a:r>
            <a:r>
              <a:rPr lang="en-GB" sz="900" i="1">
                <a:latin typeface="Calibri" panose="020F0502020204030204" pitchFamily="34" charset="0"/>
                <a:cs typeface="Times New Roman" panose="02020603050405020304" pitchFamily="18" charset="0"/>
              </a:rPr>
              <a:t>Hertfordshire Garden History: A Miscellany </a:t>
            </a:r>
            <a:r>
              <a:rPr lang="en-GB" sz="900">
                <a:latin typeface="Calibri" panose="020F0502020204030204" pitchFamily="34" charset="0"/>
                <a:cs typeface="Times New Roman" panose="02020603050405020304" pitchFamily="18" charset="0"/>
              </a:rPr>
              <a:t>University of Hertfordshire Press (2007) [Research work of Hertfordshire GT]</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ISBN 978 1 905313 38 9</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A Presentation of Parks: a Survey of Amenity Parks and Gardens in Kent</a:t>
            </a:r>
            <a:r>
              <a:rPr lang="en-GB" sz="900">
                <a:latin typeface="Calibri" panose="020F0502020204030204" pitchFamily="34" charset="0"/>
                <a:cs typeface="Times New Roman" panose="02020603050405020304" pitchFamily="18" charset="0"/>
              </a:rPr>
              <a:t> (date?)</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*Elisabeth Hall </a:t>
            </a:r>
            <a:r>
              <a:rPr lang="en-GB" sz="900" i="1">
                <a:latin typeface="Calibri" panose="020F0502020204030204" pitchFamily="34" charset="0"/>
                <a:cs typeface="Times New Roman" panose="02020603050405020304" pitchFamily="18" charset="0"/>
              </a:rPr>
              <a:t>Garden of England: Evolution of Historic Gardens in Kent</a:t>
            </a:r>
            <a:r>
              <a:rPr lang="en-GB" sz="900">
                <a:latin typeface="Calibri" panose="020F0502020204030204" pitchFamily="34" charset="0"/>
                <a:cs typeface="Times New Roman" panose="02020603050405020304" pitchFamily="18" charset="0"/>
              </a:rPr>
              <a:t> n.d.</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ISBN 1 873010 591</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Cemeteries and Churchyards</a:t>
            </a:r>
            <a:r>
              <a:rPr lang="en-GB" sz="900">
                <a:latin typeface="Calibri" panose="020F0502020204030204" pitchFamily="34" charset="0"/>
                <a:cs typeface="Times New Roman" panose="02020603050405020304" pitchFamily="18" charset="0"/>
              </a:rPr>
              <a:t> (1996)</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Funding London’s Heritage Landscapes</a:t>
            </a:r>
            <a:r>
              <a:rPr lang="en-GB" sz="900">
                <a:latin typeface="Calibri" panose="020F0502020204030204" pitchFamily="34" charset="0"/>
                <a:cs typeface="Times New Roman" panose="02020603050405020304" pitchFamily="18" charset="0"/>
              </a:rPr>
              <a:t> (1997)</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The Gardens of Canons</a:t>
            </a:r>
            <a:r>
              <a:rPr lang="en-GB" sz="900">
                <a:latin typeface="Calibri" panose="020F0502020204030204" pitchFamily="34" charset="0"/>
                <a:cs typeface="Times New Roman" panose="02020603050405020304" pitchFamily="18" charset="0"/>
              </a:rPr>
              <a:t> (1997)</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London’s Garden Suburbs</a:t>
            </a:r>
            <a:r>
              <a:rPr lang="en-GB" sz="900">
                <a:latin typeface="Calibri" panose="020F0502020204030204" pitchFamily="34" charset="0"/>
                <a:cs typeface="Times New Roman" panose="02020603050405020304" pitchFamily="18" charset="0"/>
              </a:rPr>
              <a:t> (1998)</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City Parks</a:t>
            </a:r>
            <a:r>
              <a:rPr lang="en-GB" sz="900">
                <a:latin typeface="Calibri" panose="020F0502020204030204" pitchFamily="34" charset="0"/>
                <a:cs typeface="Times New Roman" panose="02020603050405020304" pitchFamily="18" charset="0"/>
              </a:rPr>
              <a:t> (1999)</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The Gardens of Wanstead</a:t>
            </a:r>
            <a:r>
              <a:rPr lang="en-GB" sz="900">
                <a:latin typeface="Calibri" panose="020F0502020204030204" pitchFamily="34" charset="0"/>
                <a:cs typeface="Times New Roman" panose="02020603050405020304" pitchFamily="18" charset="0"/>
              </a:rPr>
              <a:t> (1999)</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London Views</a:t>
            </a:r>
            <a:r>
              <a:rPr lang="en-GB" sz="900">
                <a:latin typeface="Calibri" panose="020F0502020204030204" pitchFamily="34" charset="0"/>
                <a:cs typeface="Times New Roman" panose="02020603050405020304" pitchFamily="18" charset="0"/>
              </a:rPr>
              <a:t> (2000)</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Journal</a:t>
            </a:r>
            <a:r>
              <a:rPr lang="en-GB" sz="900">
                <a:latin typeface="Calibri" panose="020F0502020204030204" pitchFamily="34" charset="0"/>
                <a:cs typeface="Times New Roman" panose="02020603050405020304" pitchFamily="18" charset="0"/>
              </a:rPr>
              <a:t> (annually since ?)</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Gazetteer (2014)</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Patsy Dallas, Roger last and TomWilliamson </a:t>
            </a:r>
            <a:r>
              <a:rPr lang="en-GB" sz="900" i="1">
                <a:latin typeface="Calibri" panose="020F0502020204030204" pitchFamily="34" charset="0"/>
                <a:cs typeface="Times New Roman" panose="02020603050405020304" pitchFamily="18" charset="0"/>
              </a:rPr>
              <a:t>Norfolk Gardens and Designed Landscapes </a:t>
            </a:r>
            <a:r>
              <a:rPr lang="en-GB" sz="900">
                <a:latin typeface="Calibri" panose="020F0502020204030204" pitchFamily="34" charset="0"/>
                <a:cs typeface="Times New Roman" panose="02020603050405020304" pitchFamily="18" charset="0"/>
              </a:rPr>
              <a:t>(2014)</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*The Historic Deer Parks of Northamptonshire </a:t>
            </a:r>
            <a:r>
              <a:rPr lang="en-GB" sz="900">
                <a:latin typeface="Calibri" panose="020F0502020204030204" pitchFamily="34" charset="0"/>
                <a:cs typeface="Times New Roman" panose="02020603050405020304" pitchFamily="18" charset="0"/>
              </a:rPr>
              <a:t>(2002) A3 folded leaflet</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*The Walled Kitchen Gardens of Oxfordshire</a:t>
            </a:r>
            <a:r>
              <a:rPr lang="en-GB" sz="900">
                <a:latin typeface="Calibri" panose="020F0502020204030204" pitchFamily="34" charset="0"/>
                <a:cs typeface="Times New Roman" panose="02020603050405020304" pitchFamily="18" charset="0"/>
              </a:rPr>
              <a:t> (2014)</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 </a:t>
            </a:r>
            <a:r>
              <a:rPr lang="en-GB" sz="900" i="1">
                <a:latin typeface="Calibri" panose="020F0502020204030204" pitchFamily="34" charset="0"/>
                <a:cs typeface="Times New Roman" panose="02020603050405020304" pitchFamily="18" charset="0"/>
              </a:rPr>
              <a:t>Historic Parks and Gardens of Shropshire</a:t>
            </a:r>
            <a:r>
              <a:rPr lang="en-GB" sz="900">
                <a:latin typeface="Calibri" panose="020F0502020204030204" pitchFamily="34" charset="0"/>
                <a:cs typeface="Times New Roman" panose="02020603050405020304" pitchFamily="18" charset="0"/>
              </a:rPr>
              <a:t> Paul Stamper (? CGT publication – check!)</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 Lois Hall (Editor) </a:t>
            </a:r>
            <a:r>
              <a:rPr lang="en-GB" sz="900" i="1">
                <a:latin typeface="Calibri" panose="020F0502020204030204" pitchFamily="34" charset="0"/>
                <a:cs typeface="Times New Roman" panose="02020603050405020304" pitchFamily="18" charset="0"/>
              </a:rPr>
              <a:t>Walled Kitchen Gardens </a:t>
            </a:r>
            <a:r>
              <a:rPr lang="en-GB" sz="900">
                <a:latin typeface="Calibri" panose="020F0502020204030204" pitchFamily="34" charset="0"/>
                <a:cs typeface="Times New Roman" panose="02020603050405020304" pitchFamily="18" charset="0"/>
              </a:rPr>
              <a:t>(2003) ISBN 0 9536730 1 4</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*‘Pastime of Pleasure’: A Celebration of Suffolk Gardens from the Seventeenth Century to the Present Day</a:t>
            </a:r>
            <a:r>
              <a:rPr lang="en-GB" sz="900">
                <a:latin typeface="Calibri" panose="020F0502020204030204" pitchFamily="34" charset="0"/>
                <a:cs typeface="Times New Roman" panose="02020603050405020304" pitchFamily="18" charset="0"/>
              </a:rPr>
              <a:t> Exhibition with Manor House Museum (2000)</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 Guildford Borough Council for Surrey Gardens Trust </a:t>
            </a:r>
            <a:r>
              <a:rPr lang="en-GB" sz="900" i="1">
                <a:latin typeface="Calibri" panose="020F0502020204030204" pitchFamily="34" charset="0"/>
                <a:cs typeface="Times New Roman" panose="02020603050405020304" pitchFamily="18" charset="0"/>
              </a:rPr>
              <a:t>Nature and Tradition: Arts and Crafts Architecture and Gardens in and around Guildford</a:t>
            </a:r>
            <a:r>
              <a:rPr lang="en-GB" sz="900">
                <a:latin typeface="Calibri" panose="020F0502020204030204" pitchFamily="34" charset="0"/>
                <a:cs typeface="Times New Roman" panose="02020603050405020304" pitchFamily="18" charset="0"/>
              </a:rPr>
              <a:t> (1993) </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*Joan Percy </a:t>
            </a:r>
            <a:r>
              <a:rPr lang="en-GB" sz="900" i="1">
                <a:latin typeface="Calibri" panose="020F0502020204030204" pitchFamily="34" charset="0"/>
                <a:cs typeface="Times New Roman" panose="02020603050405020304" pitchFamily="18" charset="0"/>
              </a:rPr>
              <a:t>In Pursuit of the Picturesque: William Gilpin’s Surrey Expedition</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(2001) ISBN 0 9540630 0 7</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*Josey, Don and Saich, Dinah </a:t>
            </a:r>
            <a:r>
              <a:rPr lang="en-GB" sz="900" i="1">
                <a:latin typeface="Calibri" panose="020F0502020204030204" pitchFamily="34" charset="0"/>
                <a:cs typeface="Times New Roman" panose="02020603050405020304" pitchFamily="18" charset="0"/>
              </a:rPr>
              <a:t>Broome Park, Betchworth; with a Bit about Ice-houses</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(2005) ISBN 0 9540630 1 5</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Mavis Batey (Editor) </a:t>
            </a:r>
            <a:r>
              <a:rPr lang="en-GB" sz="900" i="1">
                <a:latin typeface="Calibri" panose="020F0502020204030204" pitchFamily="34" charset="0"/>
                <a:cs typeface="Times New Roman" panose="02020603050405020304" pitchFamily="18" charset="0"/>
              </a:rPr>
              <a:t>A Celebration of John Evelyn: Proceedings to Mark the Tercentenary of his Death</a:t>
            </a:r>
            <a:r>
              <a:rPr lang="en-GB" sz="900">
                <a:latin typeface="Calibri" panose="020F0502020204030204" pitchFamily="34" charset="0"/>
                <a:cs typeface="Times New Roman" panose="02020603050405020304" pitchFamily="18" charset="0"/>
              </a:rPr>
              <a:t> (2007)</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a:t>
            </a:r>
            <a:r>
              <a:rPr lang="en-GB" sz="900" i="1">
                <a:latin typeface="Calibri" panose="020F0502020204030204" pitchFamily="34" charset="0"/>
                <a:cs typeface="Times New Roman" panose="02020603050405020304" pitchFamily="18" charset="0"/>
              </a:rPr>
              <a:t>Campden House</a:t>
            </a:r>
            <a:r>
              <a:rPr lang="en-GB" sz="900">
                <a:latin typeface="Calibri" panose="020F0502020204030204" pitchFamily="34" charset="0"/>
                <a:cs typeface="Times New Roman" panose="02020603050405020304" pitchFamily="18" charset="0"/>
              </a:rPr>
              <a:t> (1994) 5pp A4</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a:t>
            </a:r>
            <a:r>
              <a:rPr lang="en-GB" sz="900" i="1">
                <a:latin typeface="Calibri" panose="020F0502020204030204" pitchFamily="34" charset="0"/>
                <a:cs typeface="Times New Roman" panose="02020603050405020304" pitchFamily="18" charset="0"/>
              </a:rPr>
              <a:t>Honington Hall</a:t>
            </a:r>
            <a:r>
              <a:rPr lang="en-GB" sz="900">
                <a:latin typeface="Calibri" panose="020F0502020204030204" pitchFamily="34" charset="0"/>
                <a:cs typeface="Times New Roman" panose="02020603050405020304" pitchFamily="18" charset="0"/>
              </a:rPr>
              <a:t> (nd. 1995?) 7pp A4</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a:t>
            </a:r>
            <a:r>
              <a:rPr lang="en-GB" sz="900" i="1">
                <a:latin typeface="Calibri" panose="020F0502020204030204" pitchFamily="34" charset="0"/>
                <a:cs typeface="Times New Roman" panose="02020603050405020304" pitchFamily="18" charset="0"/>
              </a:rPr>
              <a:t>Radway Grange</a:t>
            </a:r>
            <a:r>
              <a:rPr lang="en-GB" sz="900">
                <a:latin typeface="Calibri" panose="020F0502020204030204" pitchFamily="34" charset="0"/>
                <a:cs typeface="Times New Roman" panose="02020603050405020304" pitchFamily="18" charset="0"/>
              </a:rPr>
              <a:t> (2003) 7pp A4</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a:t>
            </a:r>
            <a:r>
              <a:rPr lang="en-GB" sz="900" i="1">
                <a:latin typeface="Calibri" panose="020F0502020204030204" pitchFamily="34" charset="0"/>
                <a:cs typeface="Times New Roman" panose="02020603050405020304" pitchFamily="18" charset="0"/>
              </a:rPr>
              <a:t>Wroxton Abbey</a:t>
            </a:r>
            <a:r>
              <a:rPr lang="en-GB" sz="900">
                <a:latin typeface="Calibri" panose="020F0502020204030204" pitchFamily="34" charset="0"/>
                <a:cs typeface="Times New Roman" panose="02020603050405020304" pitchFamily="18" charset="0"/>
              </a:rPr>
              <a:t> (Oxon) (1997) 7pp A4</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Journal (1997-2004,*2005,*2006,*2007)</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The Obelisks of Warwickshire</a:t>
            </a:r>
            <a:r>
              <a:rPr lang="en-GB" sz="900">
                <a:latin typeface="Calibri" panose="020F0502020204030204" pitchFamily="34" charset="0"/>
                <a:cs typeface="Times New Roman" panose="02020603050405020304" pitchFamily="18" charset="0"/>
              </a:rPr>
              <a:t> (2013) ISBN 978-1-85858-515-4 pb</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 Historic Gardens of the Vale of Glamorgan published by Welsh Historic Gardens Trust ISBN 978-9558021-0-2; 2007, Edited by Hilary M. Thomas. </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*Journal (Nos 34 1996, 1997, 51 &amp; 52 2005, 56 2007, 57 2008) </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 Helen Lazenby </a:t>
            </a:r>
            <a:r>
              <a:rPr lang="en-GB" sz="900" i="1">
                <a:latin typeface="Calibri" panose="020F0502020204030204" pitchFamily="34" charset="0"/>
                <a:cs typeface="Times New Roman" panose="02020603050405020304" pitchFamily="18" charset="0"/>
              </a:rPr>
              <a:t>Plumpton Rocks, Knaresborough </a:t>
            </a:r>
            <a:r>
              <a:rPr lang="en-GB" sz="900">
                <a:latin typeface="Calibri" panose="020F0502020204030204" pitchFamily="34" charset="0"/>
                <a:cs typeface="Times New Roman" panose="02020603050405020304" pitchFamily="18" charset="0"/>
              </a:rPr>
              <a:t>(1997)</a:t>
            </a:r>
            <a:endParaRPr lang="en-GB" sz="900">
              <a:latin typeface="Times New Roman" panose="02020603050405020304" pitchFamily="18" charset="0"/>
              <a:cs typeface="Times New Roman" panose="02020603050405020304" pitchFamily="18" charset="0"/>
            </a:endParaRPr>
          </a:p>
          <a:p>
            <a:r>
              <a:rPr lang="en-GB" sz="900" i="1">
                <a:latin typeface="Calibri" panose="020F0502020204030204" pitchFamily="34" charset="0"/>
                <a:cs typeface="Times New Roman" panose="02020603050405020304" pitchFamily="18" charset="0"/>
              </a:rPr>
              <a:t>*With Abundance and Variety: Yorkshire Gardens and Gardeners across Five Centuries</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(2009) ISBN 978 0 9564347 0 8 pp188 pb £18.25 from publisher inc p&amp;p (£16)</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 </a:t>
            </a:r>
            <a:endParaRPr lang="en-GB" sz="900">
              <a:latin typeface="Times New Roman" panose="02020603050405020304" pitchFamily="18" charset="0"/>
              <a:cs typeface="Times New Roman" panose="02020603050405020304" pitchFamily="18" charset="0"/>
            </a:endParaRPr>
          </a:p>
          <a:p>
            <a:r>
              <a:rPr lang="en-GB" sz="900">
                <a:latin typeface="Calibri" panose="020F0502020204030204" pitchFamily="34" charset="0"/>
                <a:cs typeface="Times New Roman" panose="02020603050405020304" pitchFamily="18" charset="0"/>
              </a:rPr>
              <a:t>David Palmer </a:t>
            </a:r>
            <a:r>
              <a:rPr lang="en-GB" sz="900" i="1">
                <a:latin typeface="Calibri" panose="020F0502020204030204" pitchFamily="34" charset="0"/>
                <a:cs typeface="Times New Roman" panose="02020603050405020304" pitchFamily="18" charset="0"/>
              </a:rPr>
              <a:t>Historic</a:t>
            </a:r>
            <a:r>
              <a:rPr lang="en-GB" sz="900">
                <a:latin typeface="Calibri" panose="020F0502020204030204" pitchFamily="34" charset="0"/>
                <a:cs typeface="Times New Roman" panose="02020603050405020304" pitchFamily="18" charset="0"/>
              </a:rPr>
              <a:t> </a:t>
            </a:r>
            <a:r>
              <a:rPr lang="en-GB" sz="900" i="1">
                <a:latin typeface="Calibri" panose="020F0502020204030204" pitchFamily="34" charset="0"/>
                <a:cs typeface="Times New Roman" panose="02020603050405020304" pitchFamily="18" charset="0"/>
              </a:rPr>
              <a:t>Parks and Gardens of Ceredigion</a:t>
            </a:r>
            <a:r>
              <a:rPr lang="en-GB" sz="900">
                <a:latin typeface="Calibri" panose="020F0502020204030204" pitchFamily="34" charset="0"/>
                <a:cs typeface="Times New Roman" panose="02020603050405020304" pitchFamily="18" charset="0"/>
              </a:rPr>
              <a:t> (2004)</a:t>
            </a:r>
            <a:endParaRPr lang="en-GB" sz="900">
              <a:latin typeface="Times New Roman" panose="02020603050405020304" pitchFamily="18" charset="0"/>
              <a:cs typeface="Times New Roman" panose="02020603050405020304" pitchFamily="18" charset="0"/>
            </a:endParaRPr>
          </a:p>
        </p:txBody>
      </p:sp>
      <p:sp>
        <p:nvSpPr>
          <p:cNvPr id="46084"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0229" y="1971053"/>
            <a:ext cx="2857500" cy="26574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61165" y="1662906"/>
            <a:ext cx="2633945" cy="35321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GB" sz="3600" b="1" dirty="0" smtClean="0">
                <a:solidFill>
                  <a:srgbClr val="00B050"/>
                </a:solidFill>
              </a:rPr>
              <a:t>Designation</a:t>
            </a:r>
          </a:p>
        </p:txBody>
      </p:sp>
      <p:sp>
        <p:nvSpPr>
          <p:cNvPr id="32771" name="Content Placeholder 2"/>
          <p:cNvSpPr>
            <a:spLocks noGrp="1"/>
          </p:cNvSpPr>
          <p:nvPr>
            <p:ph sz="half" idx="1"/>
          </p:nvPr>
        </p:nvSpPr>
        <p:spPr/>
        <p:txBody>
          <a:bodyPr/>
          <a:lstStyle/>
          <a:p>
            <a:pPr marL="0" indent="0">
              <a:buNone/>
            </a:pPr>
            <a:r>
              <a:rPr lang="en-US" b="1" dirty="0" smtClean="0">
                <a:ea typeface="ＭＳ Ｐゴシック" panose="020B0600070205080204" pitchFamily="34" charset="-128"/>
              </a:rPr>
              <a:t>Great </a:t>
            </a:r>
            <a:r>
              <a:rPr lang="en-US" b="1" dirty="0" err="1" smtClean="0">
                <a:ea typeface="ＭＳ Ｐゴシック" panose="020B0600070205080204" pitchFamily="34" charset="-128"/>
              </a:rPr>
              <a:t>Ambrook</a:t>
            </a:r>
            <a:r>
              <a:rPr lang="en-US" b="1" dirty="0" smtClean="0">
                <a:ea typeface="ＭＳ Ｐゴシック" panose="020B0600070205080204" pitchFamily="34" charset="-128"/>
              </a:rPr>
              <a:t> Italian Garden</a:t>
            </a:r>
          </a:p>
          <a:p>
            <a:pPr marL="0" indent="0">
              <a:buNone/>
            </a:pPr>
            <a:r>
              <a:rPr lang="en-US" dirty="0" smtClean="0">
                <a:ea typeface="ＭＳ Ｐゴシック" panose="020B0600070205080204" pitchFamily="34" charset="-128"/>
              </a:rPr>
              <a:t>A triumph for Devon Gardens Trust in successfully adding it to the National Heritage List!</a:t>
            </a:r>
            <a:endParaRPr lang="en-GB" dirty="0" smtClean="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355976" y="1917024"/>
            <a:ext cx="3735511" cy="3513020"/>
          </a:xfrm>
        </p:spPr>
      </p:pic>
      <p:sp>
        <p:nvSpPr>
          <p:cNvPr id="7"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8313" y="3174901"/>
            <a:ext cx="3048000" cy="22764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700808"/>
            <a:ext cx="3735304" cy="3333220"/>
          </a:xfrm>
          <a:prstGeom prst="rect">
            <a:avLst/>
          </a:prstGeom>
        </p:spPr>
        <p:txBody>
          <a:bodyPr wrap="square">
            <a:spAutoFit/>
          </a:bodyPr>
          <a:lstStyle/>
          <a:p>
            <a:pPr marL="285750" indent="-285750">
              <a:lnSpc>
                <a:spcPct val="90000"/>
              </a:lnSpc>
              <a:buFont typeface="Arial" panose="020B0604020202020204" pitchFamily="34" charset="0"/>
              <a:buChar char="•"/>
            </a:pPr>
            <a:r>
              <a:rPr lang="en-GB" dirty="0"/>
              <a:t>Non-designated local sites identified </a:t>
            </a:r>
            <a:r>
              <a:rPr lang="en-GB" dirty="0" smtClean="0"/>
              <a:t>with </a:t>
            </a:r>
            <a:r>
              <a:rPr lang="en-GB" dirty="0"/>
              <a:t>local community against </a:t>
            </a:r>
            <a:r>
              <a:rPr lang="en-GB" dirty="0" smtClean="0"/>
              <a:t>agreed criteria</a:t>
            </a:r>
            <a:br>
              <a:rPr lang="en-GB" dirty="0" smtClean="0"/>
            </a:br>
            <a:endParaRPr lang="en-GB" dirty="0"/>
          </a:p>
          <a:p>
            <a:pPr marL="285750" indent="-285750">
              <a:lnSpc>
                <a:spcPct val="90000"/>
              </a:lnSpc>
              <a:buFont typeface="Arial" panose="020B0604020202020204" pitchFamily="34" charset="0"/>
              <a:buChar char="•"/>
            </a:pPr>
            <a:r>
              <a:rPr lang="en-GB" dirty="0" smtClean="0"/>
              <a:t>Local lists can be attached to the Local Plan</a:t>
            </a:r>
            <a:br>
              <a:rPr lang="en-GB" dirty="0" smtClean="0"/>
            </a:br>
            <a:r>
              <a:rPr lang="en-GB" dirty="0" smtClean="0"/>
              <a:t> </a:t>
            </a:r>
            <a:endParaRPr lang="en-GB" dirty="0"/>
          </a:p>
          <a:p>
            <a:pPr marL="285750" indent="-285750">
              <a:lnSpc>
                <a:spcPct val="90000"/>
              </a:lnSpc>
              <a:buFont typeface="Arial" panose="020B0604020202020204" pitchFamily="34" charset="0"/>
              <a:buChar char="•"/>
            </a:pPr>
            <a:r>
              <a:rPr lang="en-GB" dirty="0"/>
              <a:t>N</a:t>
            </a:r>
            <a:r>
              <a:rPr lang="en-GB" dirty="0" smtClean="0"/>
              <a:t>on-statutory</a:t>
            </a:r>
          </a:p>
          <a:p>
            <a:pPr marL="285750" indent="-285750">
              <a:lnSpc>
                <a:spcPct val="90000"/>
              </a:lnSpc>
              <a:buFont typeface="Arial" panose="020B0604020202020204" pitchFamily="34" charset="0"/>
              <a:buChar char="•"/>
            </a:pPr>
            <a:endParaRPr lang="en-GB" dirty="0"/>
          </a:p>
          <a:p>
            <a:pPr marL="285750" indent="-285750">
              <a:lnSpc>
                <a:spcPct val="90000"/>
              </a:lnSpc>
              <a:buFont typeface="Arial" panose="020B0604020202020204" pitchFamily="34" charset="0"/>
              <a:buChar char="•"/>
            </a:pPr>
            <a:r>
              <a:rPr lang="en-GB" dirty="0"/>
              <a:t>Good way of achieving greater recognition for local heritage </a:t>
            </a:r>
            <a:r>
              <a:rPr lang="en-GB" dirty="0" smtClean="0"/>
              <a:t>assets, albeit with potentially </a:t>
            </a:r>
            <a:r>
              <a:rPr lang="en-GB" dirty="0"/>
              <a:t>limited protection</a:t>
            </a:r>
            <a:endParaRPr lang="en-US" dirty="0">
              <a:solidFill>
                <a:srgbClr val="000000"/>
              </a:solidFill>
            </a:endParaRPr>
          </a:p>
        </p:txBody>
      </p:sp>
      <p:pic>
        <p:nvPicPr>
          <p:cNvPr id="3" name="Content Placeholder 5" descr="hippo.tiff"/>
          <p:cNvPicPr>
            <a:picLocks noChangeAspect="1"/>
          </p:cNvPicPr>
          <p:nvPr/>
        </p:nvPicPr>
        <p:blipFill>
          <a:blip r:embed="rId3"/>
          <a:stretch>
            <a:fillRect/>
          </a:stretch>
        </p:blipFill>
        <p:spPr>
          <a:xfrm rot="569033">
            <a:off x="5057775" y="1600200"/>
            <a:ext cx="3219450" cy="4525963"/>
          </a:xfrm>
          <a:prstGeom prst="rect">
            <a:avLst/>
          </a:prstGeom>
          <a:ln>
            <a:solidFill>
              <a:schemeClr val="tx2">
                <a:lumMod val="75000"/>
              </a:schemeClr>
            </a:solidFill>
          </a:ln>
        </p:spPr>
      </p:pic>
      <p:sp>
        <p:nvSpPr>
          <p:cNvPr id="4"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sp>
        <p:nvSpPr>
          <p:cNvPr id="5" name="Title 1"/>
          <p:cNvSpPr txBox="1">
            <a:spLocks/>
          </p:cNvSpPr>
          <p:nvPr/>
        </p:nvSpPr>
        <p:spPr>
          <a:xfrm>
            <a:off x="628650" y="548680"/>
            <a:ext cx="7886700" cy="1325562"/>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en-GB" b="1" dirty="0" smtClean="0">
                <a:solidFill>
                  <a:srgbClr val="00B050"/>
                </a:solidFill>
              </a:rPr>
              <a:t>Local listing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a:r>
              <a:rPr lang="en-GB" b="1" dirty="0" smtClean="0">
                <a:solidFill>
                  <a:srgbClr val="00B050"/>
                </a:solidFill>
              </a:rPr>
              <a:t>Kent Compendium Review Project</a:t>
            </a:r>
          </a:p>
        </p:txBody>
      </p:sp>
      <p:pic>
        <p:nvPicPr>
          <p:cNvPr id="54275" name="Content Placeholder 13" descr="Broomlands cover.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05388" y="1825625"/>
            <a:ext cx="3133725" cy="4351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11" descr="IMG_2915.JPG"/>
          <p:cNvPicPr>
            <a:picLocks noChangeAspect="1"/>
          </p:cNvPicPr>
          <p:nvPr/>
        </p:nvPicPr>
        <p:blipFill>
          <a:blip r:embed="rId4"/>
          <a:srcRect/>
          <a:stretch>
            <a:fillRect/>
          </a:stretch>
        </p:blipFill>
        <p:spPr bwMode="auto">
          <a:xfrm>
            <a:off x="476250" y="2487613"/>
            <a:ext cx="4038600" cy="3028950"/>
          </a:xfrm>
          <a:prstGeom prst="rect">
            <a:avLst/>
          </a:prstGeom>
          <a:noFill/>
          <a:ln>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217024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25550" y="784225"/>
            <a:ext cx="2576513"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P217025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8500" y="4840288"/>
            <a:ext cx="25527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descr="P1040759.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3188" y="1573213"/>
            <a:ext cx="2200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P1020266.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31172" y="423937"/>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3" descr="P1020399.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65150" y="2674938"/>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4" descr="P1020597.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1000" y="4522788"/>
            <a:ext cx="246697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6" descr="AGT training action pics 004.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60385" y="4348052"/>
            <a:ext cx="2701015" cy="202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Content Placeholder 5" descr="IMG_3365.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482424" y="2593865"/>
            <a:ext cx="2338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92125" y="474663"/>
            <a:ext cx="8440738" cy="828675"/>
          </a:xfrm>
        </p:spPr>
        <p:txBody>
          <a:bodyPr/>
          <a:lstStyle/>
          <a:p>
            <a:pPr algn="ctr" eaLnBrk="1" hangingPunct="1"/>
            <a:r>
              <a:rPr lang="en-GB" altLang="en-US" b="1" smtClean="0">
                <a:solidFill>
                  <a:srgbClr val="00B050"/>
                </a:solidFill>
              </a:rPr>
              <a:t>Historic Environment Records (HER)</a:t>
            </a:r>
            <a:endParaRPr lang="en-US" altLang="en-US" b="1" smtClean="0">
              <a:solidFill>
                <a:srgbClr val="00B050"/>
              </a:solidFill>
            </a:endParaRPr>
          </a:p>
        </p:txBody>
      </p:sp>
      <p:pic>
        <p:nvPicPr>
          <p:cNvPr id="48131" name="Picture 4" descr="Amersham_HER_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8625" y="4232275"/>
            <a:ext cx="31416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descr="H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675" y="1560513"/>
            <a:ext cx="5957888"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preferRelativeResize="0">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59338" y="1303338"/>
            <a:ext cx="410527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5"/>
            <a:ext cx="7886700"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GB" b="1" dirty="0" smtClean="0">
                <a:solidFill>
                  <a:srgbClr val="00B050"/>
                </a:solidFill>
              </a:rPr>
              <a:t>Avon’s Historic Environment Records</a:t>
            </a:r>
          </a:p>
        </p:txBody>
      </p:sp>
      <p:sp>
        <p:nvSpPr>
          <p:cNvPr id="3"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64088" y="1700982"/>
            <a:ext cx="2286000" cy="3048000"/>
          </a:xfrm>
          <a:prstGeom prst="rect">
            <a:avLst/>
          </a:prstGeom>
        </p:spPr>
      </p:pic>
      <p:sp>
        <p:nvSpPr>
          <p:cNvPr id="5" name="Content Placeholder 2"/>
          <p:cNvSpPr txBox="1">
            <a:spLocks/>
          </p:cNvSpPr>
          <p:nvPr/>
        </p:nvSpPr>
        <p:spPr>
          <a:xfrm>
            <a:off x="628650" y="1825625"/>
            <a:ext cx="3886200" cy="4351338"/>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0000" indent="-342000" fontAlgn="auto">
              <a:spcAft>
                <a:spcPts val="0"/>
              </a:spcAft>
              <a:buFont typeface="Arial"/>
              <a:buChar char="•"/>
              <a:defRPr/>
            </a:pPr>
            <a:r>
              <a:rPr lang="en-US" dirty="0" smtClean="0">
                <a:solidFill>
                  <a:srgbClr val="000000"/>
                </a:solidFill>
                <a:ea typeface="ＭＳ Ｐゴシック" pitchFamily="-111" charset="-128"/>
                <a:cs typeface="ＭＳ Ｐゴシック" pitchFamily="-111" charset="-128"/>
              </a:rPr>
              <a:t>Regular meetings with HER officer</a:t>
            </a:r>
          </a:p>
          <a:p>
            <a:pPr marL="360000" indent="-342000" fontAlgn="auto">
              <a:spcAft>
                <a:spcPts val="0"/>
              </a:spcAft>
              <a:buFont typeface="Arial"/>
              <a:buChar char="•"/>
              <a:defRPr/>
            </a:pPr>
            <a:r>
              <a:rPr lang="en-US" dirty="0" smtClean="0">
                <a:solidFill>
                  <a:srgbClr val="000000"/>
                </a:solidFill>
                <a:ea typeface="ＭＳ Ｐゴシック" pitchFamily="-111" charset="-128"/>
                <a:cs typeface="ＭＳ Ｐゴシック" pitchFamily="-111" charset="-128"/>
              </a:rPr>
              <a:t>HER officer suggests sites to research</a:t>
            </a:r>
          </a:p>
          <a:p>
            <a:pPr marL="360000" indent="-342000" fontAlgn="auto">
              <a:spcAft>
                <a:spcPts val="0"/>
              </a:spcAft>
              <a:buFont typeface="Arial"/>
              <a:buChar char="•"/>
              <a:defRPr/>
            </a:pPr>
            <a:r>
              <a:rPr lang="en-US" dirty="0" smtClean="0">
                <a:solidFill>
                  <a:srgbClr val="000000"/>
                </a:solidFill>
                <a:ea typeface="ＭＳ Ｐゴシック" pitchFamily="-111" charset="-128"/>
                <a:cs typeface="ＭＳ Ｐゴシック" pitchFamily="-111" charset="-128"/>
              </a:rPr>
              <a:t>HER provides digital copies of historic maps</a:t>
            </a:r>
          </a:p>
          <a:p>
            <a:pPr marL="360000" indent="-342000" fontAlgn="auto">
              <a:spcAft>
                <a:spcPts val="0"/>
              </a:spcAft>
              <a:buFont typeface="Arial"/>
              <a:buChar char="•"/>
              <a:defRPr/>
            </a:pPr>
            <a:r>
              <a:rPr lang="en-US" dirty="0" smtClean="0">
                <a:solidFill>
                  <a:srgbClr val="000000"/>
                </a:solidFill>
                <a:ea typeface="ＭＳ Ｐゴシック" pitchFamily="-111" charset="-128"/>
                <a:cs typeface="ＭＳ Ｐゴシック" pitchFamily="-111" charset="-128"/>
              </a:rPr>
              <a:t>Gardens Trust research sent to be added to HERs</a:t>
            </a:r>
          </a:p>
          <a:p>
            <a:pPr marL="0" indent="0">
              <a:buNone/>
              <a:defRPr/>
            </a:pPr>
            <a:endParaRPr lang="en-GB" dirty="0"/>
          </a:p>
        </p:txBody>
      </p:sp>
    </p:spTree>
    <p:extLst>
      <p:ext uri="{BB962C8B-B14F-4D97-AF65-F5344CB8AC3E}">
        <p14:creationId xmlns:p14="http://schemas.microsoft.com/office/powerpoint/2010/main" val="39386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a:r>
              <a:rPr lang="en-GB" b="1" dirty="0" smtClean="0">
                <a:solidFill>
                  <a:srgbClr val="00B050"/>
                </a:solidFill>
              </a:rPr>
              <a:t>Hastings Local Listing Project</a:t>
            </a:r>
          </a:p>
        </p:txBody>
      </p:sp>
      <p:sp>
        <p:nvSpPr>
          <p:cNvPr id="3" name="Content Placeholder 2"/>
          <p:cNvSpPr>
            <a:spLocks noGrp="1"/>
          </p:cNvSpPr>
          <p:nvPr>
            <p:ph sz="half" idx="1"/>
          </p:nvPr>
        </p:nvSpPr>
        <p:spPr/>
        <p:txBody>
          <a:bodyPr/>
          <a:lstStyle/>
          <a:p>
            <a:pPr marL="360000" indent="-342000" fontAlgn="auto">
              <a:spcAft>
                <a:spcPts val="0"/>
              </a:spcAft>
              <a:buFont typeface="Arial"/>
              <a:buChar char="•"/>
              <a:defRPr/>
            </a:pPr>
            <a:r>
              <a:rPr lang="en-US" dirty="0">
                <a:solidFill>
                  <a:srgbClr val="000000"/>
                </a:solidFill>
                <a:ea typeface="ＭＳ Ｐゴシック" pitchFamily="-111" charset="-128"/>
                <a:cs typeface="ＭＳ Ｐゴシック" pitchFamily="-111" charset="-128"/>
              </a:rPr>
              <a:t>Contact made with East Sussex HER</a:t>
            </a:r>
          </a:p>
          <a:p>
            <a:pPr marL="360000" indent="-342000" fontAlgn="auto">
              <a:spcAft>
                <a:spcPts val="0"/>
              </a:spcAft>
              <a:buFont typeface="Arial"/>
              <a:buChar char="•"/>
              <a:defRPr/>
            </a:pPr>
            <a:r>
              <a:rPr lang="en-US" dirty="0">
                <a:solidFill>
                  <a:srgbClr val="000000"/>
                </a:solidFill>
                <a:ea typeface="ＭＳ Ｐゴシック" pitchFamily="-111" charset="-128"/>
                <a:cs typeface="ＭＳ Ｐゴシック" pitchFamily="-111" charset="-128"/>
              </a:rPr>
              <a:t>Contact made with Hastings BC - took the bait! Timely approach</a:t>
            </a:r>
          </a:p>
          <a:p>
            <a:pPr marL="360000" indent="-342000" fontAlgn="auto">
              <a:spcAft>
                <a:spcPts val="0"/>
              </a:spcAft>
              <a:buFont typeface="Arial"/>
              <a:buChar char="•"/>
              <a:defRPr/>
            </a:pPr>
            <a:r>
              <a:rPr lang="en-US" dirty="0">
                <a:solidFill>
                  <a:srgbClr val="000000"/>
                </a:solidFill>
                <a:ea typeface="ＭＳ Ｐゴシック" pitchFamily="-111" charset="-128"/>
                <a:cs typeface="ＭＳ Ｐゴシック" pitchFamily="-111" charset="-128"/>
              </a:rPr>
              <a:t>Used all available local contacts</a:t>
            </a:r>
          </a:p>
          <a:p>
            <a:pPr marL="360000" indent="-342000" fontAlgn="auto">
              <a:spcAft>
                <a:spcPts val="0"/>
              </a:spcAft>
              <a:buFont typeface="Arial"/>
              <a:buChar char="•"/>
              <a:defRPr/>
            </a:pPr>
            <a:r>
              <a:rPr lang="en-US" dirty="0" smtClean="0">
                <a:solidFill>
                  <a:srgbClr val="000000"/>
                </a:solidFill>
                <a:ea typeface="ＭＳ Ｐゴシック" pitchFamily="-111" charset="-128"/>
                <a:cs typeface="ＭＳ Ｐゴシック" pitchFamily="-111" charset="-128"/>
              </a:rPr>
              <a:t>Local </a:t>
            </a:r>
            <a:r>
              <a:rPr lang="en-US" dirty="0">
                <a:solidFill>
                  <a:srgbClr val="000000"/>
                </a:solidFill>
                <a:ea typeface="ＭＳ Ｐゴシック" pitchFamily="-111" charset="-128"/>
                <a:cs typeface="ＭＳ Ｐゴシック" pitchFamily="-111" charset="-128"/>
              </a:rPr>
              <a:t>archives training</a:t>
            </a:r>
          </a:p>
          <a:p>
            <a:pPr marL="360000" indent="-342000" fontAlgn="auto">
              <a:spcAft>
                <a:spcPts val="0"/>
              </a:spcAft>
              <a:buFont typeface="Arial"/>
              <a:buChar char="•"/>
              <a:defRPr/>
            </a:pPr>
            <a:r>
              <a:rPr lang="en-US" dirty="0">
                <a:solidFill>
                  <a:srgbClr val="000000"/>
                </a:solidFill>
                <a:ea typeface="ＭＳ Ｐゴシック" pitchFamily="-111" charset="-128"/>
                <a:cs typeface="ＭＳ Ｐゴシック" pitchFamily="-111" charset="-128"/>
              </a:rPr>
              <a:t>New audiences</a:t>
            </a:r>
          </a:p>
          <a:p>
            <a:pPr>
              <a:defRPr/>
            </a:pPr>
            <a:endParaRPr lang="en-GB" dirty="0"/>
          </a:p>
        </p:txBody>
      </p:sp>
      <p:pic>
        <p:nvPicPr>
          <p:cNvPr id="5" name="Content Placeholder 6" descr="IMG_3277.JPG"/>
          <p:cNvPicPr>
            <a:picLocks noChangeAspect="1"/>
          </p:cNvPicPr>
          <p:nvPr/>
        </p:nvPicPr>
        <p:blipFill>
          <a:blip r:embed="rId3"/>
          <a:srcRect/>
          <a:stretch>
            <a:fillRect/>
          </a:stretch>
        </p:blipFill>
        <p:spPr bwMode="auto">
          <a:xfrm>
            <a:off x="4800600" y="1905000"/>
            <a:ext cx="4054475" cy="3040063"/>
          </a:xfrm>
          <a:prstGeom prst="rect">
            <a:avLst/>
          </a:prstGeom>
          <a:noFill/>
          <a:ln>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28650" y="365125"/>
            <a:ext cx="7886700" cy="1695450"/>
          </a:xfrm>
        </p:spPr>
        <p:txBody>
          <a:bodyPr/>
          <a:lstStyle/>
          <a:p>
            <a:pPr algn="ctr" eaLnBrk="1" hangingPunct="1"/>
            <a:r>
              <a:rPr lang="en-GB" sz="4400" b="1" smtClean="0">
                <a:solidFill>
                  <a:srgbClr val="00B050"/>
                </a:solidFill>
                <a:hlinkClick r:id="rId3"/>
              </a:rPr>
              <a:t>www.parkandgardens.org</a:t>
            </a:r>
            <a:r>
              <a:rPr lang="en-GB" sz="4400" b="1" smtClean="0">
                <a:solidFill>
                  <a:srgbClr val="00B050"/>
                </a:solidFill>
              </a:rPr>
              <a:t> </a:t>
            </a:r>
            <a:r>
              <a:rPr lang="en-GB" b="1" smtClean="0">
                <a:solidFill>
                  <a:srgbClr val="00B050"/>
                </a:solidFill>
              </a:rPr>
              <a:t/>
            </a:r>
            <a:br>
              <a:rPr lang="en-GB" b="1" smtClean="0">
                <a:solidFill>
                  <a:srgbClr val="00B050"/>
                </a:solidFill>
              </a:rPr>
            </a:br>
            <a:r>
              <a:rPr lang="en-GB" b="1" smtClean="0">
                <a:solidFill>
                  <a:srgbClr val="00B050"/>
                </a:solidFill>
              </a:rPr>
              <a:t>(PGUK)</a:t>
            </a:r>
          </a:p>
        </p:txBody>
      </p:sp>
      <p:pic>
        <p:nvPicPr>
          <p:cNvPr id="50179" name="Picture 1" descr="Parks &amp; Gardens UK is the leading on-line resource for historic parks and gardens - Parks &amp; Gar - Internet Explorer"/>
          <p:cNvPicPr>
            <a:picLocks noChangeAspect="1"/>
          </p:cNvPicPr>
          <p:nvPr/>
        </p:nvPicPr>
        <p:blipFill>
          <a:blip r:embed="rId4" cstate="screen">
            <a:extLst>
              <a:ext uri="{28A0092B-C50C-407E-A947-70E740481C1C}">
                <a14:useLocalDpi xmlns:a14="http://schemas.microsoft.com/office/drawing/2010/main"/>
              </a:ext>
            </a:extLst>
          </a:blip>
          <a:srcRect l="13509" t="22955" r="15421"/>
          <a:stretch>
            <a:fillRect/>
          </a:stretch>
        </p:blipFill>
        <p:spPr bwMode="auto">
          <a:xfrm>
            <a:off x="215900" y="1978025"/>
            <a:ext cx="87122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B050"/>
                </a:solidFill>
              </a:rPr>
              <a:t>Yorkshire’s East Riding and Selby projects</a:t>
            </a:r>
            <a:endParaRPr lang="en-GB" b="1" dirty="0">
              <a:solidFill>
                <a:srgbClr val="00B050"/>
              </a:solidFill>
            </a:endParaRPr>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28650" y="2242542"/>
            <a:ext cx="3886200" cy="2914650"/>
          </a:xfrm>
        </p:spPr>
      </p:pic>
      <p:sp>
        <p:nvSpPr>
          <p:cNvPr id="4" name="Content Placeholder 3"/>
          <p:cNvSpPr>
            <a:spLocks noGrp="1"/>
          </p:cNvSpPr>
          <p:nvPr>
            <p:ph sz="half" idx="2"/>
          </p:nvPr>
        </p:nvSpPr>
        <p:spPr>
          <a:xfrm>
            <a:off x="4629150" y="2543969"/>
            <a:ext cx="3886200" cy="3632994"/>
          </a:xfrm>
        </p:spPr>
        <p:txBody>
          <a:bodyPr/>
          <a:lstStyle/>
          <a:p>
            <a:r>
              <a:rPr lang="en-GB" dirty="0" smtClean="0"/>
              <a:t>Training volunteers</a:t>
            </a:r>
          </a:p>
          <a:p>
            <a:r>
              <a:rPr lang="en-GB" dirty="0" smtClean="0"/>
              <a:t>Identifying sites of local interest</a:t>
            </a:r>
          </a:p>
          <a:p>
            <a:r>
              <a:rPr lang="en-GB" dirty="0" smtClean="0"/>
              <a:t>Desktop research</a:t>
            </a:r>
          </a:p>
          <a:p>
            <a:r>
              <a:rPr lang="en-GB" dirty="0" smtClean="0"/>
              <a:t>Site visits to record what is on the ground</a:t>
            </a:r>
          </a:p>
          <a:p>
            <a:r>
              <a:rPr lang="en-GB" dirty="0" smtClean="0"/>
              <a:t>Adding in Statements of Significance</a:t>
            </a:r>
            <a:endParaRPr lang="en-GB" dirty="0"/>
          </a:p>
        </p:txBody>
      </p:sp>
      <p:sp>
        <p:nvSpPr>
          <p:cNvPr id="6"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spTree>
    <p:extLst>
      <p:ext uri="{BB962C8B-B14F-4D97-AF65-F5344CB8AC3E}">
        <p14:creationId xmlns:p14="http://schemas.microsoft.com/office/powerpoint/2010/main" val="250858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533400"/>
            <a:ext cx="7886700" cy="1325563"/>
          </a:xfrm>
        </p:spPr>
        <p:txBody>
          <a:bodyPr/>
          <a:lstStyle/>
          <a:p>
            <a:pPr marL="171450" indent="-171450" algn="ctr" eaLnBrk="1" hangingPunct="1"/>
            <a:r>
              <a:rPr lang="en-US" sz="3600" b="1" smtClean="0">
                <a:solidFill>
                  <a:srgbClr val="00B050"/>
                </a:solidFill>
                <a:ea typeface="ＭＳ Ｐゴシック" panose="020B0600070205080204" pitchFamily="34" charset="-128"/>
              </a:rPr>
              <a:t>Planning applications</a:t>
            </a:r>
          </a:p>
        </p:txBody>
      </p:sp>
      <p:sp>
        <p:nvSpPr>
          <p:cNvPr id="30723" name="Content Placeholder 2"/>
          <p:cNvSpPr>
            <a:spLocks noGrp="1"/>
          </p:cNvSpPr>
          <p:nvPr>
            <p:ph sz="half" idx="1"/>
          </p:nvPr>
        </p:nvSpPr>
        <p:spPr>
          <a:xfrm>
            <a:off x="600075" y="2867025"/>
            <a:ext cx="3886200" cy="4351338"/>
          </a:xfrm>
        </p:spPr>
        <p:txBody>
          <a:bodyPr/>
          <a:lstStyle/>
          <a:p>
            <a:r>
              <a:rPr lang="en-US" dirty="0" smtClean="0">
                <a:ea typeface="ＭＳ Ｐゴシック" panose="020B0600070205080204" pitchFamily="34" charset="-128"/>
              </a:rPr>
              <a:t>Commenting on Planning Applications affecting parks and gardens </a:t>
            </a:r>
            <a:br>
              <a:rPr lang="en-US" dirty="0" smtClean="0">
                <a:ea typeface="ＭＳ Ｐゴシック" panose="020B0600070205080204" pitchFamily="34" charset="-128"/>
              </a:rPr>
            </a:br>
            <a:endParaRPr lang="en-US" dirty="0" smtClean="0">
              <a:ea typeface="ＭＳ Ｐゴシック" panose="020B0600070205080204" pitchFamily="34" charset="-128"/>
            </a:endParaRPr>
          </a:p>
          <a:p>
            <a:r>
              <a:rPr lang="en-US" dirty="0" smtClean="0">
                <a:ea typeface="ＭＳ Ｐゴシック" panose="020B0600070205080204" pitchFamily="34" charset="-128"/>
              </a:rPr>
              <a:t>Now doing this in close liaison with the Garden History Society, who are a statutory </a:t>
            </a:r>
            <a:r>
              <a:rPr lang="en-US" dirty="0" err="1" smtClean="0">
                <a:ea typeface="ＭＳ Ｐゴシック" panose="020B0600070205080204" pitchFamily="34" charset="-128"/>
              </a:rPr>
              <a:t>consultee</a:t>
            </a:r>
            <a:r>
              <a:rPr lang="en-US" dirty="0" smtClean="0">
                <a:ea typeface="ＭＳ Ｐゴシック" panose="020B0600070205080204" pitchFamily="34" charset="-128"/>
              </a:rPr>
              <a:t/>
            </a:r>
            <a:br>
              <a:rPr lang="en-US" dirty="0" smtClean="0">
                <a:ea typeface="ＭＳ Ｐゴシック" panose="020B0600070205080204" pitchFamily="34" charset="-128"/>
              </a:rPr>
            </a:br>
            <a:endParaRPr lang="en-US" dirty="0" smtClean="0">
              <a:ea typeface="ＭＳ Ｐゴシック" panose="020B0600070205080204" pitchFamily="34" charset="-128"/>
            </a:endParaRPr>
          </a:p>
          <a:p>
            <a:r>
              <a:rPr lang="en-US" dirty="0" smtClean="0">
                <a:ea typeface="ＭＳ Ｐゴシック" panose="020B0600070205080204" pitchFamily="34" charset="-128"/>
              </a:rPr>
              <a:t>Volunteers or paid staff</a:t>
            </a:r>
            <a:endParaRPr lang="en-GB" dirty="0" smtClean="0"/>
          </a:p>
        </p:txBody>
      </p:sp>
      <p:sp>
        <p:nvSpPr>
          <p:cNvPr id="6"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pic>
        <p:nvPicPr>
          <p:cNvPr id="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45079" y="2867025"/>
            <a:ext cx="3935383"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610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533400"/>
            <a:ext cx="7886700" cy="1325563"/>
          </a:xfrm>
        </p:spPr>
        <p:txBody>
          <a:bodyPr/>
          <a:lstStyle/>
          <a:p>
            <a:pPr marL="171450" indent="-171450" algn="ctr" eaLnBrk="1" hangingPunct="1"/>
            <a:r>
              <a:rPr lang="en-US" sz="3600" b="1" dirty="0" smtClean="0">
                <a:solidFill>
                  <a:srgbClr val="00B050"/>
                </a:solidFill>
                <a:ea typeface="ＭＳ Ｐゴシック" panose="020B0600070205080204" pitchFamily="34" charset="-128"/>
              </a:rPr>
              <a:t>Planning applications: Warwick Castle</a:t>
            </a:r>
          </a:p>
        </p:txBody>
      </p:sp>
      <p:sp>
        <p:nvSpPr>
          <p:cNvPr id="30723" name="Content Placeholder 2"/>
          <p:cNvSpPr>
            <a:spLocks noGrp="1"/>
          </p:cNvSpPr>
          <p:nvPr>
            <p:ph sz="half" idx="1"/>
          </p:nvPr>
        </p:nvSpPr>
        <p:spPr>
          <a:xfrm>
            <a:off x="616572" y="2132856"/>
            <a:ext cx="3886200" cy="5359400"/>
          </a:xfrm>
        </p:spPr>
        <p:txBody>
          <a:bodyPr/>
          <a:lstStyle/>
          <a:p>
            <a:pPr defTabSz="457200">
              <a:lnSpc>
                <a:spcPct val="100000"/>
              </a:lnSpc>
              <a:spcBef>
                <a:spcPct val="30000"/>
              </a:spcBef>
              <a:defRPr/>
            </a:pPr>
            <a:r>
              <a:rPr lang="en-GB" dirty="0" smtClean="0"/>
              <a:t>Warwick </a:t>
            </a:r>
            <a:r>
              <a:rPr lang="en-GB" dirty="0"/>
              <a:t>Castle </a:t>
            </a:r>
            <a:r>
              <a:rPr lang="en-GB" dirty="0" smtClean="0"/>
              <a:t>, Grade </a:t>
            </a:r>
            <a:r>
              <a:rPr lang="en-GB" dirty="0"/>
              <a:t>I </a:t>
            </a:r>
            <a:r>
              <a:rPr lang="en-GB" dirty="0" smtClean="0"/>
              <a:t>Registered</a:t>
            </a:r>
          </a:p>
          <a:p>
            <a:pPr defTabSz="457200">
              <a:lnSpc>
                <a:spcPct val="100000"/>
              </a:lnSpc>
              <a:spcBef>
                <a:spcPct val="30000"/>
              </a:spcBef>
              <a:defRPr/>
            </a:pPr>
            <a:r>
              <a:rPr lang="en-GB" dirty="0" smtClean="0"/>
              <a:t>Huge ‘</a:t>
            </a:r>
            <a:r>
              <a:rPr lang="en-GB" dirty="0" err="1" smtClean="0"/>
              <a:t>glamping</a:t>
            </a:r>
            <a:r>
              <a:rPr lang="en-GB" dirty="0" smtClean="0"/>
              <a:t>’ proposal</a:t>
            </a:r>
          </a:p>
          <a:p>
            <a:pPr defTabSz="457200">
              <a:lnSpc>
                <a:spcPct val="100000"/>
              </a:lnSpc>
              <a:spcBef>
                <a:spcPct val="30000"/>
              </a:spcBef>
              <a:defRPr/>
            </a:pPr>
            <a:r>
              <a:rPr lang="en-GB" dirty="0" smtClean="0"/>
              <a:t>Warwickshire GT working with </a:t>
            </a:r>
            <a:r>
              <a:rPr lang="en-GB" dirty="0"/>
              <a:t>The Garden History Society, the Warwick District Council Conservation Advisory Forum and local objectors, including the Tree Wardens</a:t>
            </a:r>
            <a:r>
              <a:rPr lang="en-GB" dirty="0" smtClean="0"/>
              <a:t>.</a:t>
            </a:r>
          </a:p>
          <a:p>
            <a:pPr defTabSz="457200">
              <a:lnSpc>
                <a:spcPct val="100000"/>
              </a:lnSpc>
              <a:spcBef>
                <a:spcPct val="30000"/>
              </a:spcBef>
              <a:defRPr/>
            </a:pPr>
            <a:r>
              <a:rPr lang="en-GB" dirty="0" smtClean="0"/>
              <a:t>Ongoing…</a:t>
            </a:r>
          </a:p>
        </p:txBody>
      </p:sp>
      <p:pic>
        <p:nvPicPr>
          <p:cNvPr id="30724" name="Content Placeholder 3" descr="Lutyens Images 093.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87888" y="1628775"/>
            <a:ext cx="3886200" cy="2238375"/>
          </a:xfrm>
        </p:spPr>
      </p:pic>
      <p:pic>
        <p:nvPicPr>
          <p:cNvPr id="30725"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18175" y="3971925"/>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sp>
        <p:nvSpPr>
          <p:cNvPr id="2" name="Rectangle 1"/>
          <p:cNvSpPr/>
          <p:nvPr/>
        </p:nvSpPr>
        <p:spPr>
          <a:xfrm>
            <a:off x="611560" y="5786219"/>
            <a:ext cx="4397422" cy="369332"/>
          </a:xfrm>
          <a:prstGeom prst="rect">
            <a:avLst/>
          </a:prstGeom>
        </p:spPr>
        <p:txBody>
          <a:bodyPr wrap="none">
            <a:spAutoFit/>
          </a:bodyPr>
          <a:lstStyle/>
          <a:p>
            <a:pPr marL="285750" indent="-285750">
              <a:spcBef>
                <a:spcPct val="30000"/>
              </a:spcBef>
              <a:buFont typeface="Arial" panose="020B0604020202020204" pitchFamily="34" charset="0"/>
              <a:buChar char="•"/>
              <a:defRPr/>
            </a:pPr>
            <a:r>
              <a:rPr lang="en-GB" dirty="0" smtClean="0"/>
              <a:t>www.warwickshiregardenstrust.org.uk</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533400"/>
            <a:ext cx="7886700" cy="1325563"/>
          </a:xfrm>
        </p:spPr>
        <p:txBody>
          <a:bodyPr/>
          <a:lstStyle/>
          <a:p>
            <a:pPr marL="171450" indent="-171450" algn="ctr" eaLnBrk="1" hangingPunct="1"/>
            <a:r>
              <a:rPr lang="en-US" sz="3600" b="1" dirty="0" smtClean="0">
                <a:solidFill>
                  <a:srgbClr val="00B050"/>
                </a:solidFill>
                <a:ea typeface="ＭＳ Ｐゴシック" panose="020B0600070205080204" pitchFamily="34" charset="-128"/>
              </a:rPr>
              <a:t>Planning applications: </a:t>
            </a:r>
            <a:r>
              <a:rPr lang="en-US" sz="3600" b="1" dirty="0" err="1" smtClean="0">
                <a:solidFill>
                  <a:srgbClr val="00B050"/>
                </a:solidFill>
                <a:ea typeface="ＭＳ Ｐゴシック" panose="020B0600070205080204" pitchFamily="34" charset="-128"/>
              </a:rPr>
              <a:t>Boringdon</a:t>
            </a:r>
            <a:r>
              <a:rPr lang="en-US" sz="3600" b="1" dirty="0" smtClean="0">
                <a:solidFill>
                  <a:srgbClr val="00B050"/>
                </a:solidFill>
                <a:ea typeface="ＭＳ Ｐゴシック" panose="020B0600070205080204" pitchFamily="34" charset="-128"/>
              </a:rPr>
              <a:t> Arch</a:t>
            </a:r>
          </a:p>
        </p:txBody>
      </p:sp>
      <p:sp>
        <p:nvSpPr>
          <p:cNvPr id="30723" name="Content Placeholder 2"/>
          <p:cNvSpPr>
            <a:spLocks noGrp="1"/>
          </p:cNvSpPr>
          <p:nvPr>
            <p:ph sz="half" idx="1"/>
          </p:nvPr>
        </p:nvSpPr>
        <p:spPr>
          <a:xfrm>
            <a:off x="600075" y="1587352"/>
            <a:ext cx="3886200" cy="5631011"/>
          </a:xfrm>
        </p:spPr>
        <p:txBody>
          <a:bodyPr/>
          <a:lstStyle/>
          <a:p>
            <a:pPr>
              <a:defRPr/>
            </a:pPr>
            <a:r>
              <a:rPr lang="en-GB" dirty="0">
                <a:ea typeface="ＭＳ Ｐゴシック" panose="020B0600070205080204" pitchFamily="34" charset="-128"/>
              </a:rPr>
              <a:t>Wind </a:t>
            </a:r>
            <a:r>
              <a:rPr lang="en-GB" dirty="0" smtClean="0">
                <a:ea typeface="ＭＳ Ｐゴシック" panose="020B0600070205080204" pitchFamily="34" charset="-128"/>
              </a:rPr>
              <a:t>with </a:t>
            </a:r>
            <a:r>
              <a:rPr lang="en-GB" dirty="0">
                <a:ea typeface="ＭＳ Ｐゴシック" panose="020B0600070205080204" pitchFamily="34" charset="-128"/>
              </a:rPr>
              <a:t>a 50m hub height, 77m tip height with associated infrastructure and formation of access </a:t>
            </a:r>
            <a:r>
              <a:rPr lang="en-GB" dirty="0" smtClean="0">
                <a:ea typeface="ＭＳ Ｐゴシック" panose="020B0600070205080204" pitchFamily="34" charset="-128"/>
              </a:rPr>
              <a:t>track</a:t>
            </a:r>
            <a:endParaRPr lang="en-GB" dirty="0">
              <a:ea typeface="ＭＳ Ｐゴシック" panose="020B0600070205080204" pitchFamily="34" charset="-128"/>
            </a:endParaRPr>
          </a:p>
          <a:p>
            <a:r>
              <a:rPr lang="en-US" dirty="0" smtClean="0">
                <a:ea typeface="ＭＳ Ｐゴシック" panose="020B0600070205080204" pitchFamily="34" charset="-128"/>
              </a:rPr>
              <a:t>Refused!</a:t>
            </a:r>
          </a:p>
          <a:p>
            <a:r>
              <a:rPr lang="en-GB" dirty="0" smtClean="0">
                <a:ea typeface="ＭＳ Ｐゴシック" panose="020B0600070205080204" pitchFamily="34" charset="-128"/>
              </a:rPr>
              <a:t>Harm </a:t>
            </a:r>
            <a:r>
              <a:rPr lang="en-GB" dirty="0">
                <a:ea typeface="ＭＳ Ｐゴシック" panose="020B0600070205080204" pitchFamily="34" charset="-128"/>
              </a:rPr>
              <a:t>to historic </a:t>
            </a:r>
            <a:r>
              <a:rPr lang="en-GB" dirty="0" smtClean="0">
                <a:ea typeface="ＭＳ Ｐゴシック" panose="020B0600070205080204" pitchFamily="34" charset="-128"/>
              </a:rPr>
              <a:t>interests – </a:t>
            </a:r>
            <a:r>
              <a:rPr lang="en-GB" dirty="0" err="1" smtClean="0">
                <a:ea typeface="ＭＳ Ｐゴシック" panose="020B0600070205080204" pitchFamily="34" charset="-128"/>
              </a:rPr>
              <a:t>Saltram</a:t>
            </a:r>
            <a:r>
              <a:rPr lang="en-GB" dirty="0" smtClean="0">
                <a:ea typeface="ＭＳ Ｐゴシック" panose="020B0600070205080204" pitchFamily="34" charset="-128"/>
              </a:rPr>
              <a:t> and </a:t>
            </a:r>
            <a:r>
              <a:rPr lang="en-GB" dirty="0" err="1" smtClean="0">
                <a:ea typeface="ＭＳ Ｐゴシック" panose="020B0600070205080204" pitchFamily="34" charset="-128"/>
              </a:rPr>
              <a:t>Boringdon</a:t>
            </a:r>
            <a:endParaRPr lang="en-GB" dirty="0" smtClean="0">
              <a:ea typeface="ＭＳ Ｐゴシック" panose="020B0600070205080204" pitchFamily="34" charset="-128"/>
            </a:endParaRPr>
          </a:p>
          <a:p>
            <a:r>
              <a:rPr lang="en-GB" dirty="0" smtClean="0">
                <a:ea typeface="ＭＳ Ｐゴシック" panose="020B0600070205080204" pitchFamily="34" charset="-128"/>
              </a:rPr>
              <a:t> Unacceptable </a:t>
            </a:r>
            <a:r>
              <a:rPr lang="en-GB" dirty="0">
                <a:ea typeface="ＭＳ Ｐゴシック" panose="020B0600070205080204" pitchFamily="34" charset="-128"/>
              </a:rPr>
              <a:t>landscape and visual </a:t>
            </a:r>
            <a:r>
              <a:rPr lang="en-GB" dirty="0" smtClean="0">
                <a:ea typeface="ＭＳ Ｐゴシック" panose="020B0600070205080204" pitchFamily="34" charset="-128"/>
              </a:rPr>
              <a:t>impacts</a:t>
            </a:r>
          </a:p>
          <a:p>
            <a:r>
              <a:rPr lang="en-GB" dirty="0">
                <a:ea typeface="ＭＳ Ｐゴシック" panose="020B0600070205080204" pitchFamily="34" charset="-128"/>
              </a:rPr>
              <a:t>T</a:t>
            </a:r>
            <a:r>
              <a:rPr lang="en-GB" dirty="0" smtClean="0">
                <a:ea typeface="ＭＳ Ｐゴシック" panose="020B0600070205080204" pitchFamily="34" charset="-128"/>
              </a:rPr>
              <a:t>he </a:t>
            </a:r>
            <a:r>
              <a:rPr lang="en-GB" dirty="0">
                <a:ea typeface="ＭＳ Ｐゴシック" panose="020B0600070205080204" pitchFamily="34" charset="-128"/>
              </a:rPr>
              <a:t>significant harm to historic interests and landscape </a:t>
            </a:r>
            <a:r>
              <a:rPr lang="en-GB" dirty="0" smtClean="0">
                <a:ea typeface="ＭＳ Ｐゴシック" panose="020B0600070205080204" pitchFamily="34" charset="-128"/>
              </a:rPr>
              <a:t>character, visual impacts and harm to neighbours are considered to outweigh </a:t>
            </a:r>
            <a:r>
              <a:rPr lang="en-GB" dirty="0">
                <a:ea typeface="ＭＳ Ｐゴシック" panose="020B0600070205080204" pitchFamily="34" charset="-128"/>
              </a:rPr>
              <a:t>the benefits of the production of renewable </a:t>
            </a:r>
            <a:r>
              <a:rPr lang="en-GB" dirty="0" smtClean="0">
                <a:ea typeface="ＭＳ Ｐゴシック" panose="020B0600070205080204" pitchFamily="34" charset="-128"/>
              </a:rPr>
              <a:t>energy</a:t>
            </a:r>
            <a:endParaRPr lang="en-GB" dirty="0">
              <a:ea typeface="ＭＳ Ｐゴシック" panose="020B0600070205080204" pitchFamily="34" charset="-128"/>
            </a:endParaRPr>
          </a:p>
          <a:p>
            <a:endParaRPr lang="en-GB" dirty="0" smtClean="0"/>
          </a:p>
        </p:txBody>
      </p:sp>
      <p:sp>
        <p:nvSpPr>
          <p:cNvPr id="6"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06838" y="1587352"/>
            <a:ext cx="4320480" cy="30243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28456" y="4569600"/>
            <a:ext cx="3048000" cy="2080618"/>
          </a:xfrm>
          <a:prstGeom prst="rect">
            <a:avLst/>
          </a:prstGeom>
        </p:spPr>
      </p:pic>
    </p:spTree>
    <p:extLst>
      <p:ext uri="{BB962C8B-B14F-4D97-AF65-F5344CB8AC3E}">
        <p14:creationId xmlns:p14="http://schemas.microsoft.com/office/powerpoint/2010/main" val="1229542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b="1" dirty="0" smtClean="0">
                <a:solidFill>
                  <a:srgbClr val="00B050"/>
                </a:solidFill>
              </a:rPr>
              <a:t>Conservation &amp; Research working together</a:t>
            </a:r>
          </a:p>
        </p:txBody>
      </p:sp>
      <p:pic>
        <p:nvPicPr>
          <p:cNvPr id="37891" name="Content Placeholder 11"/>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3791452" y="1916832"/>
            <a:ext cx="4723898" cy="3540993"/>
          </a:xfrm>
          <a:noFill/>
          <a:ln>
            <a:noFill/>
            <a:miter lim="800000"/>
            <a:headEnd/>
            <a:tailEnd/>
          </a:ln>
        </p:spPr>
      </p:pic>
      <p:sp>
        <p:nvSpPr>
          <p:cNvPr id="4"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sp>
        <p:nvSpPr>
          <p:cNvPr id="2" name="Rectangle 1"/>
          <p:cNvSpPr/>
          <p:nvPr/>
        </p:nvSpPr>
        <p:spPr>
          <a:xfrm>
            <a:off x="683568" y="2589213"/>
            <a:ext cx="2941896" cy="369332"/>
          </a:xfrm>
          <a:prstGeom prst="rect">
            <a:avLst/>
          </a:prstGeom>
        </p:spPr>
        <p:txBody>
          <a:bodyPr wrap="none">
            <a:spAutoFit/>
          </a:bodyPr>
          <a:lstStyle/>
          <a:p>
            <a:r>
              <a:rPr lang="en-US" dirty="0"/>
              <a:t>Indio </a:t>
            </a:r>
            <a:r>
              <a:rPr lang="en-US" dirty="0" smtClean="0"/>
              <a:t>House, </a:t>
            </a:r>
            <a:r>
              <a:rPr lang="en-GB" dirty="0"/>
              <a:t>Bovey Tracey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eaLnBrk="1" hangingPunct="1"/>
            <a:r>
              <a:rPr lang="en-US" b="1" smtClean="0">
                <a:solidFill>
                  <a:srgbClr val="00B050"/>
                </a:solidFill>
                <a:ea typeface="ＭＳ Ｐゴシック" panose="020B0600070205080204" pitchFamily="34" charset="-128"/>
              </a:rPr>
              <a:t>Joining Up </a:t>
            </a:r>
          </a:p>
        </p:txBody>
      </p:sp>
      <p:sp>
        <p:nvSpPr>
          <p:cNvPr id="10" name="Content Placeholder 9"/>
          <p:cNvSpPr>
            <a:spLocks noGrp="1"/>
          </p:cNvSpPr>
          <p:nvPr>
            <p:ph sz="half" idx="1"/>
          </p:nvPr>
        </p:nvSpPr>
        <p:spPr>
          <a:xfrm>
            <a:off x="301625" y="1916113"/>
            <a:ext cx="4762500" cy="4392612"/>
          </a:xfrm>
        </p:spPr>
        <p:txBody>
          <a:bodyPr/>
          <a:lstStyle/>
          <a:p>
            <a:pPr eaLnBrk="1" hangingPunct="1"/>
            <a:r>
              <a:rPr lang="en-US" dirty="0" smtClean="0">
                <a:ea typeface="ＭＳ Ｐゴシック" panose="020B0600070205080204" pitchFamily="34" charset="-128"/>
              </a:rPr>
              <a:t>Garden History Society</a:t>
            </a:r>
          </a:p>
          <a:p>
            <a:pPr eaLnBrk="1" hangingPunct="1"/>
            <a:r>
              <a:rPr lang="en-US" dirty="0" smtClean="0">
                <a:ea typeface="ＭＳ Ｐゴシック" panose="020B0600070205080204" pitchFamily="34" charset="-128"/>
              </a:rPr>
              <a:t>English Heritage</a:t>
            </a:r>
          </a:p>
          <a:p>
            <a:pPr eaLnBrk="1" hangingPunct="1"/>
            <a:r>
              <a:rPr lang="en-US" dirty="0" smtClean="0">
                <a:ea typeface="ＭＳ Ｐゴシック" panose="020B0600070205080204" pitchFamily="34" charset="-128"/>
              </a:rPr>
              <a:t>Natural England </a:t>
            </a:r>
          </a:p>
          <a:p>
            <a:pPr eaLnBrk="1" hangingPunct="1"/>
            <a:r>
              <a:rPr lang="en-US" dirty="0" smtClean="0">
                <a:ea typeface="ＭＳ Ｐゴシック" panose="020B0600070205080204" pitchFamily="34" charset="-128"/>
              </a:rPr>
              <a:t>Parks &amp; Gardens UK</a:t>
            </a:r>
          </a:p>
          <a:p>
            <a:pPr eaLnBrk="1" hangingPunct="1"/>
            <a:r>
              <a:rPr lang="en-US" dirty="0" smtClean="0">
                <a:ea typeface="ＭＳ Ｐゴシック" panose="020B0600070205080204" pitchFamily="34" charset="-128"/>
              </a:rPr>
              <a:t>Local Authorities </a:t>
            </a:r>
          </a:p>
          <a:p>
            <a:pPr eaLnBrk="1" hangingPunct="1"/>
            <a:r>
              <a:rPr lang="en-US" dirty="0" smtClean="0">
                <a:ea typeface="ＭＳ Ｐゴシック" panose="020B0600070205080204" pitchFamily="34" charset="-128"/>
              </a:rPr>
              <a:t>National Amenity Societies </a:t>
            </a:r>
          </a:p>
          <a:p>
            <a:pPr eaLnBrk="1" hangingPunct="1"/>
            <a:r>
              <a:rPr lang="en-US" sz="3200" dirty="0" smtClean="0">
                <a:ea typeface="ＭＳ Ｐゴシック" panose="020B0600070205080204" pitchFamily="34" charset="-128"/>
              </a:rPr>
              <a:t>Local History Groups!</a:t>
            </a:r>
          </a:p>
          <a:p>
            <a:pPr eaLnBrk="1" hangingPunct="1">
              <a:buFont typeface="Wingdings 2" panose="05020102010507070707" pitchFamily="18" charset="2"/>
              <a:buNone/>
            </a:pPr>
            <a:endParaRPr lang="en-US" dirty="0" smtClean="0">
              <a:ea typeface="ＭＳ Ｐゴシック" panose="020B0600070205080204" pitchFamily="34" charset="-128"/>
            </a:endParaRPr>
          </a:p>
          <a:p>
            <a:pPr eaLnBrk="1" hangingPunct="1">
              <a:buFont typeface="Wingdings 2" panose="05020102010507070707" pitchFamily="18" charset="2"/>
              <a:buNone/>
            </a:pPr>
            <a:endParaRPr lang="en-US" dirty="0" smtClean="0">
              <a:ea typeface="ＭＳ Ｐゴシック" panose="020B0600070205080204" pitchFamily="34" charset="-128"/>
            </a:endParaRPr>
          </a:p>
        </p:txBody>
      </p:sp>
      <p:pic>
        <p:nvPicPr>
          <p:cNvPr id="60420" name="Content Placeholder 11" descr="Bath course 172.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064125" y="1620838"/>
            <a:ext cx="3324225" cy="4432300"/>
          </a:xfrm>
          <a:ln>
            <a:noFill/>
            <a:miter lim="800000"/>
            <a:headEnd/>
            <a:tailEnd/>
          </a:ln>
        </p:spPr>
      </p:pic>
      <p:sp>
        <p:nvSpPr>
          <p:cNvPr id="60421"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dirty="0" smtClean="0">
                <a:solidFill>
                  <a:srgbClr val="898989"/>
                </a:solidFill>
                <a:cs typeface="Arial" panose="020B0604020202020204" pitchFamily="34" charset="0"/>
              </a:rPr>
              <a:t>Historic Landscape Project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301625" y="476250"/>
            <a:ext cx="8534400" cy="511175"/>
          </a:xfrm>
        </p:spPr>
        <p:txBody>
          <a:bodyPr rtlCol="0">
            <a:normAutofit fontScale="90000"/>
          </a:bodyPr>
          <a:lstStyle/>
          <a:p>
            <a:pPr algn="ctr" eaLnBrk="1" fontAlgn="auto" hangingPunct="1">
              <a:spcAft>
                <a:spcPts val="0"/>
              </a:spcAft>
              <a:defRPr/>
            </a:pPr>
            <a:r>
              <a:rPr lang="en-US" b="1" dirty="0" smtClean="0">
                <a:solidFill>
                  <a:srgbClr val="00B050"/>
                </a:solidFill>
                <a:ea typeface="ＭＳ Ｐゴシック" panose="020B0600070205080204" pitchFamily="34" charset="-128"/>
              </a:rPr>
              <a:t>What are County </a:t>
            </a:r>
            <a:r>
              <a:rPr lang="en-US" b="1" smtClean="0">
                <a:solidFill>
                  <a:srgbClr val="00B050"/>
                </a:solidFill>
                <a:ea typeface="ＭＳ Ｐゴシック" panose="020B0600070205080204" pitchFamily="34" charset="-128"/>
              </a:rPr>
              <a:t>Gardens Trusts?</a:t>
            </a:r>
            <a:endParaRPr lang="en-US" b="1" dirty="0" smtClean="0">
              <a:solidFill>
                <a:srgbClr val="00B050"/>
              </a:solidFill>
              <a:ea typeface="ＭＳ Ｐゴシック" panose="020B0600070205080204" pitchFamily="34" charset="-128"/>
            </a:endParaRPr>
          </a:p>
        </p:txBody>
      </p:sp>
      <p:sp>
        <p:nvSpPr>
          <p:cNvPr id="16387" name="Content Placeholder 2"/>
          <p:cNvSpPr>
            <a:spLocks noGrp="1"/>
          </p:cNvSpPr>
          <p:nvPr>
            <p:ph idx="1"/>
          </p:nvPr>
        </p:nvSpPr>
        <p:spPr>
          <a:xfrm>
            <a:off x="301625" y="1752600"/>
            <a:ext cx="8504238" cy="4700588"/>
          </a:xfrm>
        </p:spPr>
        <p:txBody>
          <a:bodyPr/>
          <a:lstStyle/>
          <a:p>
            <a:pPr eaLnBrk="1" hangingPunct="1"/>
            <a:r>
              <a:rPr lang="en-US" dirty="0" smtClean="0">
                <a:ea typeface="ＭＳ Ｐゴシック" panose="020B0600070205080204" pitchFamily="34" charset="-128"/>
              </a:rPr>
              <a:t>35 County Gardens Trusts – CGTs</a:t>
            </a:r>
          </a:p>
          <a:p>
            <a:pPr eaLnBrk="1" hangingPunct="1"/>
            <a:r>
              <a:rPr lang="en-US" dirty="0" smtClean="0">
                <a:ea typeface="ＭＳ Ｐゴシック" panose="020B0600070205080204" pitchFamily="34" charset="-128"/>
              </a:rPr>
              <a:t>Association of Gardens Trusts (AGT) - Umbrella body</a:t>
            </a:r>
          </a:p>
          <a:p>
            <a:pPr eaLnBrk="1" hangingPunct="1"/>
            <a:r>
              <a:rPr lang="en-US" dirty="0" smtClean="0">
                <a:ea typeface="ＭＳ Ｐゴシック" panose="020B0600070205080204" pitchFamily="34" charset="-128"/>
              </a:rPr>
              <a:t>Autonomous charitable </a:t>
            </a:r>
            <a:r>
              <a:rPr lang="en-US" dirty="0" err="1" smtClean="0">
                <a:ea typeface="ＭＳ Ｐゴシック" panose="020B0600070205080204" pitchFamily="34" charset="-128"/>
              </a:rPr>
              <a:t>organisations</a:t>
            </a:r>
            <a:endParaRPr lang="en-US" dirty="0" smtClean="0">
              <a:ea typeface="ＭＳ Ｐゴシック" panose="020B0600070205080204" pitchFamily="34" charset="-128"/>
            </a:endParaRPr>
          </a:p>
          <a:p>
            <a:pPr eaLnBrk="1" hangingPunct="1"/>
            <a:r>
              <a:rPr lang="en-US" dirty="0" smtClean="0">
                <a:ea typeface="ＭＳ Ｐゴシック" panose="020B0600070205080204" pitchFamily="34" charset="-128"/>
              </a:rPr>
              <a:t>Membership 50 – 400+ per county</a:t>
            </a:r>
          </a:p>
          <a:p>
            <a:pPr eaLnBrk="1" hangingPunct="1"/>
            <a:r>
              <a:rPr lang="en-US" dirty="0" smtClean="0">
                <a:ea typeface="ＭＳ Ｐゴシック" panose="020B0600070205080204" pitchFamily="34" charset="-128"/>
              </a:rPr>
              <a:t>Members – volunteers – active and inactive…</a:t>
            </a:r>
          </a:p>
          <a:p>
            <a:pPr eaLnBrk="1" hangingPunct="1"/>
            <a:r>
              <a:rPr lang="en-US" dirty="0" smtClean="0">
                <a:ea typeface="ＭＳ Ｐゴシック" panose="020B0600070205080204" pitchFamily="34" charset="-128"/>
              </a:rPr>
              <a:t>Research &amp; Recording Groups </a:t>
            </a:r>
          </a:p>
          <a:p>
            <a:pPr eaLnBrk="1" hangingPunct="1"/>
            <a:r>
              <a:rPr lang="en-US" dirty="0" smtClean="0">
                <a:ea typeface="ＭＳ Ｐゴシック" panose="020B0600070205080204" pitchFamily="34" charset="-128"/>
              </a:rPr>
              <a:t>Conservation Groups</a:t>
            </a:r>
          </a:p>
          <a:p>
            <a:pPr eaLnBrk="1" hangingPunct="1"/>
            <a:r>
              <a:rPr lang="en-US" dirty="0" smtClean="0">
                <a:ea typeface="ＭＳ Ｐゴシック" panose="020B0600070205080204" pitchFamily="34" charset="-128"/>
              </a:rPr>
              <a:t>Education initiatives</a:t>
            </a:r>
          </a:p>
          <a:p>
            <a:pPr eaLnBrk="1" hangingPunct="1"/>
            <a:r>
              <a:rPr lang="en-US" dirty="0" smtClean="0">
                <a:ea typeface="ＭＳ Ｐゴシック" panose="020B0600070205080204" pitchFamily="34" charset="-128"/>
              </a:rPr>
              <a:t>Garden visiting groups</a:t>
            </a:r>
          </a:p>
          <a:p>
            <a:pPr eaLnBrk="1" hangingPunct="1"/>
            <a:r>
              <a:rPr lang="en-US" dirty="0" smtClean="0">
                <a:ea typeface="ＭＳ Ｐゴシック" panose="020B0600070205080204" pitchFamily="34" charset="-128"/>
              </a:rPr>
              <a:t>Working Together … merger </a:t>
            </a:r>
            <a:br>
              <a:rPr lang="en-US" dirty="0" smtClean="0">
                <a:ea typeface="ＭＳ Ｐゴシック" panose="020B0600070205080204" pitchFamily="34" charset="-128"/>
              </a:rPr>
            </a:br>
            <a:r>
              <a:rPr lang="en-US" dirty="0" smtClean="0">
                <a:ea typeface="ＭＳ Ｐゴシック" panose="020B0600070205080204" pitchFamily="34" charset="-128"/>
              </a:rPr>
              <a:t>Garden History Society (GHS)</a:t>
            </a:r>
          </a:p>
          <a:p>
            <a:pPr eaLnBrk="1" hangingPunct="1">
              <a:buFont typeface="Wingdings 2" panose="05020102010507070707" pitchFamily="18" charset="2"/>
              <a:buNone/>
            </a:pPr>
            <a:endParaRPr lang="en-US" dirty="0" smtClean="0">
              <a:ea typeface="ＭＳ Ｐゴシック" panose="020B0600070205080204" pitchFamily="34" charset="-128"/>
            </a:endParaRPr>
          </a:p>
          <a:p>
            <a:pPr eaLnBrk="1" hangingPunct="1"/>
            <a:endParaRPr lang="en-US" dirty="0" smtClean="0">
              <a:ea typeface="ＭＳ Ｐゴシック" panose="020B0600070205080204" pitchFamily="34" charset="-128"/>
            </a:endParaRPr>
          </a:p>
          <a:p>
            <a:pPr eaLnBrk="1" hangingPunct="1"/>
            <a:endParaRPr lang="en-US" dirty="0" smtClean="0">
              <a:ea typeface="ＭＳ Ｐゴシック" panose="020B0600070205080204" pitchFamily="34" charset="-128"/>
            </a:endParaRPr>
          </a:p>
          <a:p>
            <a:pPr eaLnBrk="1" hangingPunct="1"/>
            <a:endParaRPr lang="en-US" dirty="0" smtClean="0">
              <a:ea typeface="ＭＳ Ｐゴシック" panose="020B0600070205080204" pitchFamily="34" charset="-128"/>
            </a:endParaRPr>
          </a:p>
          <a:p>
            <a:pPr eaLnBrk="1" hangingPunct="1"/>
            <a:endParaRPr lang="en-US" dirty="0" smtClean="0">
              <a:ea typeface="ＭＳ Ｐゴシック" panose="020B0600070205080204" pitchFamily="34" charset="-128"/>
            </a:endParaRPr>
          </a:p>
        </p:txBody>
      </p:sp>
      <p:sp>
        <p:nvSpPr>
          <p:cNvPr id="10244"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68801" y="3841303"/>
            <a:ext cx="3353396" cy="2515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387">
                                            <p:txEl>
                                              <p:pRg st="9" end="9"/>
                                            </p:txEl>
                                          </p:spTgt>
                                        </p:tgtEl>
                                        <p:attrNameLst>
                                          <p:attrName>style.visibility</p:attrName>
                                        </p:attrNameLst>
                                      </p:cBhvr>
                                      <p:to>
                                        <p:strVal val="visible"/>
                                      </p:to>
                                    </p:set>
                                    <p:anim calcmode="lin" valueType="num">
                                      <p:cBhvr additive="base">
                                        <p:cTn id="61"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6"/>
          <p:cNvSpPr txBox="1">
            <a:spLocks noChangeArrowheads="1"/>
          </p:cNvSpPr>
          <p:nvPr/>
        </p:nvSpPr>
        <p:spPr bwMode="auto">
          <a:xfrm>
            <a:off x="457200" y="609600"/>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dirty="0"/>
              <a:t>@</a:t>
            </a:r>
            <a:r>
              <a:rPr lang="en-US" dirty="0" err="1"/>
              <a:t>leapthehaha</a:t>
            </a:r>
            <a:endParaRPr lang="en-US" dirty="0"/>
          </a:p>
          <a:p>
            <a:pPr algn="ctr"/>
            <a:r>
              <a:rPr lang="en-US" dirty="0" smtClean="0">
                <a:hlinkClick r:id="rId3"/>
              </a:rPr>
              <a:t>www.facebook.com/historiclandscapeproject</a:t>
            </a:r>
            <a:endParaRPr lang="en-US" dirty="0" smtClean="0"/>
          </a:p>
          <a:p>
            <a:pPr algn="ctr"/>
            <a:r>
              <a:rPr lang="en-US" dirty="0" smtClean="0"/>
              <a:t>www.gardenstrusts.org.uk/hlp.html</a:t>
            </a:r>
            <a:endParaRPr lang="en-US" dirty="0"/>
          </a:p>
          <a:p>
            <a:r>
              <a:rPr lang="en-US" dirty="0"/>
              <a:t> </a:t>
            </a:r>
          </a:p>
        </p:txBody>
      </p:sp>
      <p:pic>
        <p:nvPicPr>
          <p:cNvPr id="62467" name="Picture 7" descr="IMG_0217.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24100" y="25146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628650" y="374650"/>
            <a:ext cx="788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en-US" sz="3000" b="1" i="1">
                <a:solidFill>
                  <a:srgbClr val="00B050"/>
                </a:solidFill>
                <a:latin typeface="Calibri Light" panose="020F0302020204030204" pitchFamily="34" charset="0"/>
              </a:rPr>
              <a:t>Gardens</a:t>
            </a:r>
            <a:r>
              <a:rPr lang="en-US" sz="3000" b="1">
                <a:solidFill>
                  <a:srgbClr val="00B050"/>
                </a:solidFill>
                <a:latin typeface="Calibri Light" panose="020F0302020204030204" pitchFamily="34" charset="0"/>
              </a:rPr>
              <a:t> Trusts?</a:t>
            </a:r>
          </a:p>
        </p:txBody>
      </p:sp>
      <p:sp>
        <p:nvSpPr>
          <p:cNvPr id="12291" name="Rectangle 3"/>
          <p:cNvSpPr>
            <a:spLocks noChangeArrowheads="1"/>
          </p:cNvSpPr>
          <p:nvPr/>
        </p:nvSpPr>
        <p:spPr bwMode="auto">
          <a:xfrm>
            <a:off x="2411413" y="908050"/>
            <a:ext cx="4656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Wingdings 2" panose="05020102010507070707" pitchFamily="18" charset="2"/>
              <a:buNone/>
            </a:pPr>
            <a:r>
              <a:rPr lang="en-US" b="1">
                <a:solidFill>
                  <a:srgbClr val="00B050"/>
                </a:solidFill>
              </a:rPr>
              <a:t>Or </a:t>
            </a:r>
            <a:r>
              <a:rPr lang="en-US" b="1" i="1">
                <a:solidFill>
                  <a:srgbClr val="00B050"/>
                </a:solidFill>
              </a:rPr>
              <a:t>Historic Designed Landscape </a:t>
            </a:r>
            <a:r>
              <a:rPr lang="en-US" b="1">
                <a:solidFill>
                  <a:srgbClr val="00B050"/>
                </a:solidFill>
              </a:rPr>
              <a:t>Trusts?</a:t>
            </a:r>
          </a:p>
        </p:txBody>
      </p:sp>
      <p:pic>
        <p:nvPicPr>
          <p:cNvPr id="12292" name="Content Placeholder 5" descr="Hill Close 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11475" y="1304925"/>
            <a:ext cx="332105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pic>
        <p:nvPicPr>
          <p:cNvPr id="14339"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7150" y="476250"/>
            <a:ext cx="377507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pic>
        <p:nvPicPr>
          <p:cNvPr id="16387" name="Picture 4" descr="image.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088" y="476672"/>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Simmons Park, Godolphin, Exeter Parks, Morwellham October 2011 03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79613" y="188913"/>
            <a:ext cx="4862512"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nvSpPr>
        <p:spPr bwMode="auto">
          <a:xfrm>
            <a:off x="3492500" y="630396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GB" sz="1200">
                <a:solidFill>
                  <a:srgbClr val="898989"/>
                </a:solidFill>
                <a:latin typeface="Arial" panose="020B0604020202020204" pitchFamily="34" charset="0"/>
                <a:cs typeface="Arial" panose="020B0604020202020204" pitchFamily="34" charset="0"/>
              </a:rPr>
              <a:t>Historic Landscape Project </a:t>
            </a:r>
          </a:p>
        </p:txBody>
      </p:sp>
      <p:pic>
        <p:nvPicPr>
          <p:cNvPr id="2048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562" y="476672"/>
            <a:ext cx="7824869" cy="586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58813" y="222250"/>
            <a:ext cx="7886700" cy="1325563"/>
          </a:xfrm>
        </p:spPr>
        <p:txBody>
          <a:bodyPr/>
          <a:lstStyle/>
          <a:p>
            <a:pPr algn="ctr" eaLnBrk="1" hangingPunct="1"/>
            <a:r>
              <a:rPr lang="en-US" b="1" smtClean="0">
                <a:solidFill>
                  <a:srgbClr val="00B050"/>
                </a:solidFill>
                <a:ea typeface="ＭＳ Ｐゴシック" panose="020B0600070205080204" pitchFamily="34" charset="-128"/>
              </a:rPr>
              <a:t>Protect and conserve landscapes</a:t>
            </a:r>
          </a:p>
        </p:txBody>
      </p:sp>
      <p:sp>
        <p:nvSpPr>
          <p:cNvPr id="26627" name="Content Placeholder 2"/>
          <p:cNvSpPr>
            <a:spLocks noGrp="1"/>
          </p:cNvSpPr>
          <p:nvPr>
            <p:ph sz="half" idx="1"/>
          </p:nvPr>
        </p:nvSpPr>
        <p:spPr>
          <a:xfrm>
            <a:off x="533400" y="1387475"/>
            <a:ext cx="4038600" cy="4968875"/>
          </a:xfrm>
        </p:spPr>
        <p:txBody>
          <a:bodyPr/>
          <a:lstStyle/>
          <a:p>
            <a:pPr eaLnBrk="1" hangingPunct="1">
              <a:defRPr/>
            </a:pPr>
            <a:endParaRPr lang="en-US" sz="2300" dirty="0" smtClean="0">
              <a:ea typeface="ＭＳ Ｐゴシック" panose="020B0600070205080204" pitchFamily="34" charset="-128"/>
            </a:endParaRPr>
          </a:p>
          <a:p>
            <a:pPr marL="0" indent="0" eaLnBrk="1" hangingPunct="1">
              <a:spcBef>
                <a:spcPct val="0"/>
              </a:spcBef>
              <a:buFont typeface="Arial" panose="020B0604020202020204" pitchFamily="34" charset="0"/>
              <a:buNone/>
              <a:defRPr/>
            </a:pPr>
            <a:r>
              <a:rPr lang="en-US" sz="2400" dirty="0">
                <a:ea typeface="ＭＳ Ｐゴシック" panose="020B0600070205080204" pitchFamily="34" charset="-128"/>
              </a:rPr>
              <a:t>The kinds of things that can threaten landscapes are:</a:t>
            </a:r>
          </a:p>
          <a:p>
            <a:pPr eaLnBrk="1" hangingPunct="1">
              <a:defRPr/>
            </a:pPr>
            <a:r>
              <a:rPr lang="en-GB" sz="2400" dirty="0"/>
              <a:t>Neglect</a:t>
            </a:r>
          </a:p>
          <a:p>
            <a:pPr eaLnBrk="1" hangingPunct="1">
              <a:defRPr/>
            </a:pPr>
            <a:r>
              <a:rPr lang="en-GB" sz="2400" dirty="0"/>
              <a:t>Poor management</a:t>
            </a:r>
          </a:p>
          <a:p>
            <a:pPr eaLnBrk="1" hangingPunct="1">
              <a:defRPr/>
            </a:pPr>
            <a:r>
              <a:rPr lang="en-GB" sz="2400" dirty="0"/>
              <a:t>Lack of investment</a:t>
            </a:r>
          </a:p>
          <a:p>
            <a:pPr eaLnBrk="1" hangingPunct="1">
              <a:defRPr/>
            </a:pPr>
            <a:r>
              <a:rPr lang="en-GB" sz="2400" dirty="0"/>
              <a:t>Development</a:t>
            </a:r>
          </a:p>
          <a:p>
            <a:pPr eaLnBrk="1" hangingPunct="1">
              <a:defRPr/>
            </a:pPr>
            <a:r>
              <a:rPr lang="en-GB" sz="2400" dirty="0"/>
              <a:t>Change of use</a:t>
            </a:r>
          </a:p>
          <a:p>
            <a:pPr eaLnBrk="1" hangingPunct="1">
              <a:defRPr/>
            </a:pPr>
            <a:r>
              <a:rPr lang="en-GB" sz="2400" dirty="0"/>
              <a:t>Lack of natural/historical balance</a:t>
            </a:r>
          </a:p>
          <a:p>
            <a:pPr eaLnBrk="1" hangingPunct="1">
              <a:defRPr/>
            </a:pPr>
            <a:r>
              <a:rPr lang="en-GB" sz="2400" dirty="0"/>
              <a:t>Lack of understanding of </a:t>
            </a:r>
            <a:r>
              <a:rPr lang="en-GB" sz="2400" i="1" dirty="0"/>
              <a:t>significance</a:t>
            </a:r>
          </a:p>
          <a:p>
            <a:pPr eaLnBrk="1" hangingPunct="1">
              <a:defRPr/>
            </a:pPr>
            <a:endParaRPr lang="en-US" sz="2300" dirty="0" smtClean="0">
              <a:ea typeface="ＭＳ Ｐゴシック" panose="020B0600070205080204" pitchFamily="34" charset="-128"/>
            </a:endParaRPr>
          </a:p>
          <a:p>
            <a:pPr marL="0" indent="0" eaLnBrk="1" hangingPunct="1">
              <a:buFont typeface="Arial" panose="020B0604020202020204" pitchFamily="34" charset="0"/>
              <a:buNone/>
              <a:defRPr/>
            </a:pPr>
            <a:endParaRPr lang="en-US" sz="2300" dirty="0" smtClean="0">
              <a:ea typeface="ＭＳ Ｐゴシック" panose="020B0600070205080204" pitchFamily="34" charset="-128"/>
            </a:endParaRPr>
          </a:p>
          <a:p>
            <a:pPr eaLnBrk="1" hangingPunct="1">
              <a:buFont typeface="Wingdings 2" panose="05020102010507070707" pitchFamily="18" charset="2"/>
              <a:buNone/>
              <a:defRPr/>
            </a:pPr>
            <a:endParaRPr lang="en-US" sz="2300" dirty="0" smtClean="0">
              <a:ea typeface="ＭＳ Ｐゴシック" panose="020B0600070205080204" pitchFamily="34" charset="-128"/>
            </a:endParaRPr>
          </a:p>
          <a:p>
            <a:pPr eaLnBrk="1" hangingPunct="1">
              <a:buFont typeface="Wingdings 2" panose="05020102010507070707" pitchFamily="18" charset="2"/>
              <a:buNone/>
              <a:defRPr/>
            </a:pPr>
            <a:endParaRPr lang="en-US" sz="2300" dirty="0" smtClean="0">
              <a:ea typeface="ＭＳ Ｐゴシック" panose="020B0600070205080204" pitchFamily="34" charset="-128"/>
            </a:endParaRPr>
          </a:p>
          <a:p>
            <a:pPr eaLnBrk="1" hangingPunct="1">
              <a:defRPr/>
            </a:pPr>
            <a:endParaRPr lang="en-US" sz="2300" dirty="0" smtClean="0">
              <a:ea typeface="ＭＳ Ｐゴシック" panose="020B0600070205080204" pitchFamily="34" charset="-128"/>
            </a:endParaRPr>
          </a:p>
          <a:p>
            <a:pPr eaLnBrk="1" hangingPunct="1">
              <a:defRPr/>
            </a:pPr>
            <a:endParaRPr lang="en-US" sz="2300" dirty="0" smtClean="0">
              <a:ea typeface="ＭＳ Ｐゴシック" panose="020B0600070205080204" pitchFamily="34" charset="-128"/>
            </a:endParaRPr>
          </a:p>
        </p:txBody>
      </p:sp>
      <p:sp>
        <p:nvSpPr>
          <p:cNvPr id="28676"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sz="1200" smtClean="0">
                <a:solidFill>
                  <a:srgbClr val="898989"/>
                </a:solidFill>
                <a:cs typeface="Arial" panose="020B0604020202020204" pitchFamily="34" charset="0"/>
              </a:rPr>
              <a:t>Historic Landscape Project </a:t>
            </a:r>
          </a:p>
        </p:txBody>
      </p:sp>
      <p:pic>
        <p:nvPicPr>
          <p:cNvPr id="28677" name="Content Placeholder 3" descr="Durlston Nov 07 00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9150" y="2060575"/>
            <a:ext cx="407987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125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37104</TotalTime>
  <Words>4835</Words>
  <Application>Microsoft Office PowerPoint</Application>
  <PresentationFormat>On-screen Show (4:3)</PresentationFormat>
  <Paragraphs>489</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Calibri</vt:lpstr>
      <vt:lpstr>Calibri Light</vt:lpstr>
      <vt:lpstr>Georgia</vt:lpstr>
      <vt:lpstr>Gill Sans MT</vt:lpstr>
      <vt:lpstr>Times New Roman</vt:lpstr>
      <vt:lpstr>Wingdings</vt:lpstr>
      <vt:lpstr>Wingdings 2</vt:lpstr>
      <vt:lpstr>Office Theme</vt:lpstr>
      <vt:lpstr>Gardens Trusts</vt:lpstr>
      <vt:lpstr>PowerPoint Presentation</vt:lpstr>
      <vt:lpstr>What are County Gardens Trusts?</vt:lpstr>
      <vt:lpstr>PowerPoint Presentation</vt:lpstr>
      <vt:lpstr>PowerPoint Presentation</vt:lpstr>
      <vt:lpstr>PowerPoint Presentation</vt:lpstr>
      <vt:lpstr>PowerPoint Presentation</vt:lpstr>
      <vt:lpstr>PowerPoint Presentation</vt:lpstr>
      <vt:lpstr>Protect and conserve landscapes</vt:lpstr>
      <vt:lpstr>PowerPoint Presentation</vt:lpstr>
      <vt:lpstr>Who are CGT members?</vt:lpstr>
      <vt:lpstr>What do CGTs actually do?</vt:lpstr>
      <vt:lpstr>Education</vt:lpstr>
      <vt:lpstr>Research</vt:lpstr>
      <vt:lpstr>Oxfordshire Walled Gardens Project</vt:lpstr>
      <vt:lpstr>Publishing</vt:lpstr>
      <vt:lpstr>Designation</vt:lpstr>
      <vt:lpstr>PowerPoint Presentation</vt:lpstr>
      <vt:lpstr>Kent Compendium Review Project</vt:lpstr>
      <vt:lpstr>Historic Environment Records (HER)</vt:lpstr>
      <vt:lpstr>PowerPoint Presentation</vt:lpstr>
      <vt:lpstr>Hastings Local Listing Project</vt:lpstr>
      <vt:lpstr>www.parkandgardens.org  (PGUK)</vt:lpstr>
      <vt:lpstr>Yorkshire’s East Riding and Selby projects</vt:lpstr>
      <vt:lpstr>Planning applications</vt:lpstr>
      <vt:lpstr>Planning applications: Warwick Castle</vt:lpstr>
      <vt:lpstr>Planning applications: Boringdon Arch</vt:lpstr>
      <vt:lpstr>Conservation &amp; Research working together</vt:lpstr>
      <vt:lpstr>Joining Up </vt:lpstr>
      <vt:lpstr>PowerPoint Presentation</vt:lpstr>
    </vt:vector>
  </TitlesOfParts>
  <Company>Mosaic Training Consultancy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County Gardens Trusts</dc:title>
  <dc:creator>Stephen McCaig</dc:creator>
  <cp:lastModifiedBy>Caroline</cp:lastModifiedBy>
  <cp:revision>1138</cp:revision>
  <cp:lastPrinted>2013-02-19T09:12:21Z</cp:lastPrinted>
  <dcterms:created xsi:type="dcterms:W3CDTF">2014-01-27T12:10:24Z</dcterms:created>
  <dcterms:modified xsi:type="dcterms:W3CDTF">2016-08-24T10:53:18Z</dcterms:modified>
</cp:coreProperties>
</file>